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4229" r:id="rId2"/>
    <p:sldMasterId id="2147483792" r:id="rId3"/>
  </p:sldMasterIdLst>
  <p:notesMasterIdLst>
    <p:notesMasterId r:id="rId49"/>
  </p:notesMasterIdLst>
  <p:sldIdLst>
    <p:sldId id="259" r:id="rId4"/>
    <p:sldId id="290" r:id="rId5"/>
    <p:sldId id="260" r:id="rId6"/>
    <p:sldId id="291" r:id="rId7"/>
    <p:sldId id="292" r:id="rId8"/>
    <p:sldId id="258" r:id="rId9"/>
    <p:sldId id="333" r:id="rId10"/>
    <p:sldId id="331" r:id="rId11"/>
    <p:sldId id="334" r:id="rId12"/>
    <p:sldId id="335" r:id="rId13"/>
    <p:sldId id="332" r:id="rId14"/>
    <p:sldId id="329" r:id="rId15"/>
    <p:sldId id="298" r:id="rId16"/>
    <p:sldId id="271" r:id="rId17"/>
    <p:sldId id="278" r:id="rId18"/>
    <p:sldId id="280" r:id="rId19"/>
    <p:sldId id="282" r:id="rId20"/>
    <p:sldId id="283" r:id="rId21"/>
    <p:sldId id="299" r:id="rId22"/>
    <p:sldId id="281" r:id="rId23"/>
    <p:sldId id="321" r:id="rId24"/>
    <p:sldId id="322" r:id="rId25"/>
    <p:sldId id="323" r:id="rId26"/>
    <p:sldId id="324" r:id="rId27"/>
    <p:sldId id="300" r:id="rId28"/>
    <p:sldId id="301" r:id="rId29"/>
    <p:sldId id="302" r:id="rId30"/>
    <p:sldId id="303" r:id="rId31"/>
    <p:sldId id="304" r:id="rId32"/>
    <p:sldId id="305" r:id="rId33"/>
    <p:sldId id="306" r:id="rId34"/>
    <p:sldId id="307" r:id="rId35"/>
    <p:sldId id="308" r:id="rId36"/>
    <p:sldId id="311" r:id="rId37"/>
    <p:sldId id="312" r:id="rId38"/>
    <p:sldId id="313" r:id="rId39"/>
    <p:sldId id="314" r:id="rId40"/>
    <p:sldId id="315" r:id="rId41"/>
    <p:sldId id="316" r:id="rId42"/>
    <p:sldId id="317" r:id="rId43"/>
    <p:sldId id="318" r:id="rId44"/>
    <p:sldId id="319" r:id="rId45"/>
    <p:sldId id="320" r:id="rId46"/>
    <p:sldId id="328" r:id="rId47"/>
    <p:sldId id="33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4472C4"/>
    <a:srgbClr val="512B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CC9AA-3E45-0443-BAF2-7D416D9F27DF}" v="22" dt="2020-02-24T15:39:50.811"/>
    <p1510:client id="{3E090AEC-8251-1348-A7BB-5794C3007BE3}" v="1" dt="2020-02-24T16:30:17.753"/>
    <p1510:client id="{42DA316E-D9B7-44C8-9AE5-D4345044BC25}" v="1446" dt="2020-02-23T20:51:23.749"/>
    <p1510:client id="{91E24B26-B42A-4225-9F2B-09ACEF75A83E}" v="2177" dt="2020-02-24T16:41:41.148"/>
    <p1510:client id="{BBBAF4A3-11C3-4A4A-811F-11D02835C572}" v="3" dt="2020-02-23T19:01:33.804"/>
    <p1510:client id="{D40DA722-1E60-4378-A23C-A7C4676B11EB}" v="916" dt="2020-02-23T21:02:13.011"/>
    <p1510:client id="{D8B75CE9-AFF5-4D43-8E62-716E5D7514EE}" v="387" dt="2020-02-23T20:10:16.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323" autoAdjust="0"/>
  </p:normalViewPr>
  <p:slideViewPr>
    <p:cSldViewPr snapToGrid="0">
      <p:cViewPr varScale="1">
        <p:scale>
          <a:sx n="82" d="100"/>
          <a:sy n="82" d="100"/>
        </p:scale>
        <p:origin x="15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hyperlink" Target="http://www.prepaidphonenews.com/2013/10/new-ios-carrier-update-156-fixes-data.html" TargetMode="External"/><Relationship Id="rId9" Type="http://schemas.openxmlformats.org/officeDocument/2006/relationships/image" Target="../media/image21.png"/></Relationships>
</file>

<file path=ppt/diagrams/_rels/data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3.svg"/></Relationships>
</file>

<file path=ppt/diagrams/_rels/data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98.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101.svg"/></Relationships>
</file>

<file path=ppt/diagrams/_rels/data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diagrams/_rels/data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9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15.svg"/><Relationship Id="rId1" Type="http://schemas.openxmlformats.org/officeDocument/2006/relationships/image" Target="../media/image23.png"/><Relationship Id="rId6" Type="http://schemas.openxmlformats.org/officeDocument/2006/relationships/image" Target="../media/image18.svg"/><Relationship Id="rId5" Type="http://schemas.openxmlformats.org/officeDocument/2006/relationships/image" Target="../media/image24.png"/><Relationship Id="rId10" Type="http://schemas.openxmlformats.org/officeDocument/2006/relationships/image" Target="../media/image22.svg"/><Relationship Id="rId4" Type="http://schemas.openxmlformats.org/officeDocument/2006/relationships/hyperlink" Target="http://www.prepaidphonenews.com/2013/10/new-ios-carrier-update-156-fixes-data.html" TargetMode="External"/><Relationship Id="rId9"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1.svg"/><Relationship Id="rId1" Type="http://schemas.openxmlformats.org/officeDocument/2006/relationships/image" Target="../media/image86.png"/><Relationship Id="rId6" Type="http://schemas.openxmlformats.org/officeDocument/2006/relationships/image" Target="../media/image85.svg"/><Relationship Id="rId5" Type="http://schemas.openxmlformats.org/officeDocument/2006/relationships/image" Target="../media/image88.png"/><Relationship Id="rId4" Type="http://schemas.openxmlformats.org/officeDocument/2006/relationships/image" Target="../media/image8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0.svg"/><Relationship Id="rId1" Type="http://schemas.openxmlformats.org/officeDocument/2006/relationships/image" Target="../media/image95.png"/><Relationship Id="rId6" Type="http://schemas.openxmlformats.org/officeDocument/2006/relationships/image" Target="../media/image94.svg"/><Relationship Id="rId5" Type="http://schemas.openxmlformats.org/officeDocument/2006/relationships/image" Target="../media/image97.png"/><Relationship Id="rId4" Type="http://schemas.openxmlformats.org/officeDocument/2006/relationships/image" Target="../media/image9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svg"/><Relationship Id="rId1" Type="http://schemas.openxmlformats.org/officeDocument/2006/relationships/image" Target="../media/image104.png"/><Relationship Id="rId6" Type="http://schemas.openxmlformats.org/officeDocument/2006/relationships/image" Target="../media/image103.svg"/><Relationship Id="rId5" Type="http://schemas.openxmlformats.org/officeDocument/2006/relationships/image" Target="../media/image105.png"/><Relationship Id="rId4" Type="http://schemas.openxmlformats.org/officeDocument/2006/relationships/image" Target="../media/image10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09.svg"/><Relationship Id="rId1" Type="http://schemas.openxmlformats.org/officeDocument/2006/relationships/image" Target="../media/image114.png"/><Relationship Id="rId6" Type="http://schemas.openxmlformats.org/officeDocument/2006/relationships/image" Target="../media/image113.svg"/><Relationship Id="rId5" Type="http://schemas.openxmlformats.org/officeDocument/2006/relationships/image" Target="../media/image116.png"/><Relationship Id="rId4" Type="http://schemas.openxmlformats.org/officeDocument/2006/relationships/image" Target="../media/image1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18.svg"/><Relationship Id="rId1" Type="http://schemas.openxmlformats.org/officeDocument/2006/relationships/image" Target="../media/image117.png"/><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9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B1655-D885-41FD-BEC3-A41FA03A96A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C516ADC-81A0-4431-88CC-6D90AE73CDBC}">
      <dgm:prSet custT="1"/>
      <dgm:spPr/>
      <dgm:t>
        <a:bodyPr/>
        <a:lstStyle/>
        <a:p>
          <a:pPr>
            <a:lnSpc>
              <a:spcPct val="100000"/>
            </a:lnSpc>
            <a:defRPr cap="all"/>
          </a:pPr>
          <a:r>
            <a:rPr lang="en-US" sz="2000" cap="none">
              <a:latin typeface="Segoe UI" panose="020B0502040204020203" pitchFamily="34" charset="0"/>
              <a:cs typeface="Segoe UI" panose="020B0502040204020203" pitchFamily="34" charset="0"/>
            </a:rPr>
            <a:t>Better Performance and Battery Life than a VM</a:t>
          </a:r>
        </a:p>
      </dgm:t>
    </dgm:pt>
    <dgm:pt modelId="{1C07F1CD-E96E-46BD-B6A3-C748BF5DD119}" type="parTrans" cxnId="{8281B3B5-2DBB-4758-ABE2-D06F10BC0DE8}">
      <dgm:prSet/>
      <dgm:spPr/>
      <dgm:t>
        <a:bodyPr/>
        <a:lstStyle/>
        <a:p>
          <a:endParaRPr lang="en-US"/>
        </a:p>
      </dgm:t>
    </dgm:pt>
    <dgm:pt modelId="{19E0EA25-157F-4254-B9BC-36F6EF20E636}" type="sibTrans" cxnId="{8281B3B5-2DBB-4758-ABE2-D06F10BC0DE8}">
      <dgm:prSet/>
      <dgm:spPr/>
      <dgm:t>
        <a:bodyPr/>
        <a:lstStyle/>
        <a:p>
          <a:endParaRPr lang="en-US"/>
        </a:p>
      </dgm:t>
    </dgm:pt>
    <dgm:pt modelId="{81E3C863-42D6-44DB-A9DC-48A94E7B0BB8}">
      <dgm:prSet custT="1"/>
      <dgm:spPr/>
      <dgm:t>
        <a:bodyPr/>
        <a:lstStyle/>
        <a:p>
          <a:pPr>
            <a:lnSpc>
              <a:spcPct val="100000"/>
            </a:lnSpc>
            <a:defRPr cap="all"/>
          </a:pPr>
          <a:r>
            <a:rPr lang="en-US" sz="2000" cap="none">
              <a:latin typeface="Segoe UI" panose="020B0502040204020203" pitchFamily="34" charset="0"/>
              <a:cs typeface="Segoe UI" panose="020B0502040204020203" pitchFamily="34" charset="0"/>
            </a:rPr>
            <a:t>Native MacOS look and feel</a:t>
          </a:r>
        </a:p>
      </dgm:t>
    </dgm:pt>
    <dgm:pt modelId="{6232D428-49C0-4008-A556-A31C39358235}" type="parTrans" cxnId="{440C81D0-8E62-46C1-850B-CCB7B5D61C67}">
      <dgm:prSet/>
      <dgm:spPr/>
      <dgm:t>
        <a:bodyPr/>
        <a:lstStyle/>
        <a:p>
          <a:endParaRPr lang="en-US"/>
        </a:p>
      </dgm:t>
    </dgm:pt>
    <dgm:pt modelId="{6B9930AA-4EC3-4EC8-8F8C-9A0D7682941E}" type="sibTrans" cxnId="{440C81D0-8E62-46C1-850B-CCB7B5D61C67}">
      <dgm:prSet/>
      <dgm:spPr/>
      <dgm:t>
        <a:bodyPr/>
        <a:lstStyle/>
        <a:p>
          <a:endParaRPr lang="en-US"/>
        </a:p>
      </dgm:t>
    </dgm:pt>
    <dgm:pt modelId="{4644BAB0-A9A5-45B1-B54F-5507F28E642C}">
      <dgm:prSet custT="1"/>
      <dgm:spPr/>
      <dgm:t>
        <a:bodyPr/>
        <a:lstStyle/>
        <a:p>
          <a:pPr>
            <a:lnSpc>
              <a:spcPct val="100000"/>
            </a:lnSpc>
            <a:defRPr cap="all"/>
          </a:pPr>
          <a:r>
            <a:rPr lang="en-US" sz="2000" cap="none">
              <a:latin typeface="Segoe UI" panose="020B0502040204020203" pitchFamily="34" charset="0"/>
              <a:cs typeface="Segoe UI" panose="020B0502040204020203" pitchFamily="34" charset="0"/>
            </a:rPr>
            <a:t>Better Integration with MacOS</a:t>
          </a:r>
        </a:p>
      </dgm:t>
    </dgm:pt>
    <dgm:pt modelId="{827185CD-5AE5-41EF-BA24-9308B7A46A43}" type="parTrans" cxnId="{BC164A2A-19B7-461F-8F57-E2C6A6BF66D8}">
      <dgm:prSet/>
      <dgm:spPr/>
      <dgm:t>
        <a:bodyPr/>
        <a:lstStyle/>
        <a:p>
          <a:endParaRPr lang="en-US"/>
        </a:p>
      </dgm:t>
    </dgm:pt>
    <dgm:pt modelId="{FE558B14-4A08-4BC3-B2A3-FE69796442DB}" type="sibTrans" cxnId="{BC164A2A-19B7-461F-8F57-E2C6A6BF66D8}">
      <dgm:prSet/>
      <dgm:spPr/>
      <dgm:t>
        <a:bodyPr/>
        <a:lstStyle/>
        <a:p>
          <a:endParaRPr lang="en-US"/>
        </a:p>
      </dgm:t>
    </dgm:pt>
    <dgm:pt modelId="{2634D14D-9F96-49C2-8F39-452F2CC03E2A}">
      <dgm:prSet custT="1"/>
      <dgm:spPr/>
      <dgm:t>
        <a:bodyPr/>
        <a:lstStyle/>
        <a:p>
          <a:pPr>
            <a:lnSpc>
              <a:spcPct val="100000"/>
            </a:lnSpc>
            <a:defRPr cap="all"/>
          </a:pPr>
          <a:r>
            <a:rPr lang="en-US" sz="2000" cap="none">
              <a:latin typeface="Segoe UI" panose="020B0502040204020203" pitchFamily="34" charset="0"/>
              <a:cs typeface="Segoe UI" panose="020B0502040204020203" pitchFamily="34" charset="0"/>
            </a:rPr>
            <a:t>Full IDE experience</a:t>
          </a:r>
        </a:p>
      </dgm:t>
    </dgm:pt>
    <dgm:pt modelId="{672385CB-80D6-4AE0-A6E6-60417A63322C}" type="parTrans" cxnId="{CD7F0CF3-A60B-4554-8850-A67413A34521}">
      <dgm:prSet/>
      <dgm:spPr/>
      <dgm:t>
        <a:bodyPr/>
        <a:lstStyle/>
        <a:p>
          <a:endParaRPr lang="en-US"/>
        </a:p>
      </dgm:t>
    </dgm:pt>
    <dgm:pt modelId="{E69AA06F-C9EC-4584-B4BA-4561992B89FA}" type="sibTrans" cxnId="{CD7F0CF3-A60B-4554-8850-A67413A34521}">
      <dgm:prSet/>
      <dgm:spPr/>
      <dgm:t>
        <a:bodyPr/>
        <a:lstStyle/>
        <a:p>
          <a:endParaRPr lang="en-US"/>
        </a:p>
      </dgm:t>
    </dgm:pt>
    <dgm:pt modelId="{89FDB6AD-F92D-4B7F-91F8-A0C43474173C}">
      <dgm:prSet custT="1"/>
      <dgm:spPr/>
      <dgm:t>
        <a:bodyPr/>
        <a:lstStyle/>
        <a:p>
          <a:pPr>
            <a:lnSpc>
              <a:spcPct val="100000"/>
            </a:lnSpc>
            <a:defRPr cap="all"/>
          </a:pPr>
          <a:r>
            <a:rPr lang="en-US" sz="2000" cap="none">
              <a:latin typeface="Segoe UI" panose="020B0502040204020203" pitchFamily="34" charset="0"/>
              <a:cs typeface="Segoe UI" panose="020B0502040204020203" pitchFamily="34" charset="0"/>
            </a:rPr>
            <a:t>Optimized for .NET core workloads</a:t>
          </a:r>
        </a:p>
      </dgm:t>
    </dgm:pt>
    <dgm:pt modelId="{79CC0676-5677-420E-8384-285DC3F86AA2}" type="parTrans" cxnId="{1B2C32B9-A07C-4A91-A338-9FA1ED12E25E}">
      <dgm:prSet/>
      <dgm:spPr/>
      <dgm:t>
        <a:bodyPr/>
        <a:lstStyle/>
        <a:p>
          <a:endParaRPr lang="en-US"/>
        </a:p>
      </dgm:t>
    </dgm:pt>
    <dgm:pt modelId="{79E3842C-757C-420E-80AB-B7FB6BFEB7DB}" type="sibTrans" cxnId="{1B2C32B9-A07C-4A91-A338-9FA1ED12E25E}">
      <dgm:prSet/>
      <dgm:spPr/>
      <dgm:t>
        <a:bodyPr/>
        <a:lstStyle/>
        <a:p>
          <a:endParaRPr lang="en-US"/>
        </a:p>
      </dgm:t>
    </dgm:pt>
    <dgm:pt modelId="{74D4026F-3A05-4BFE-8B7F-FB1BA09B6146}" type="pres">
      <dgm:prSet presAssocID="{441B1655-D885-41FD-BEC3-A41FA03A96A9}" presName="root" presStyleCnt="0">
        <dgm:presLayoutVars>
          <dgm:dir/>
          <dgm:resizeHandles val="exact"/>
        </dgm:presLayoutVars>
      </dgm:prSet>
      <dgm:spPr/>
    </dgm:pt>
    <dgm:pt modelId="{F96AD241-39B3-4A1C-85E3-8DBBB2D02BB1}" type="pres">
      <dgm:prSet presAssocID="{4C516ADC-81A0-4431-88CC-6D90AE73CDBC}" presName="compNode" presStyleCnt="0"/>
      <dgm:spPr/>
    </dgm:pt>
    <dgm:pt modelId="{07405562-D34A-4865-8790-E03B3B2A73BC}" type="pres">
      <dgm:prSet presAssocID="{4C516ADC-81A0-4431-88CC-6D90AE73CDBC}" presName="iconBgRect" presStyleLbl="bgShp" presStyleIdx="0" presStyleCnt="5"/>
      <dgm:spPr/>
    </dgm:pt>
    <dgm:pt modelId="{FD1C1166-277F-4D4E-ADFD-F8C4C47B4278}" type="pres">
      <dgm:prSet presAssocID="{4C516ADC-81A0-4431-88CC-6D90AE73CDB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ull Battery"/>
        </a:ext>
      </dgm:extLst>
    </dgm:pt>
    <dgm:pt modelId="{D6A3F930-F774-4AAA-96CB-2C948D54DD0F}" type="pres">
      <dgm:prSet presAssocID="{4C516ADC-81A0-4431-88CC-6D90AE73CDBC}" presName="spaceRect" presStyleCnt="0"/>
      <dgm:spPr/>
    </dgm:pt>
    <dgm:pt modelId="{7CEB2CCB-9521-47F6-935B-84F04772FD07}" type="pres">
      <dgm:prSet presAssocID="{4C516ADC-81A0-4431-88CC-6D90AE73CDBC}" presName="textRect" presStyleLbl="revTx" presStyleIdx="0" presStyleCnt="5">
        <dgm:presLayoutVars>
          <dgm:chMax val="1"/>
          <dgm:chPref val="1"/>
        </dgm:presLayoutVars>
      </dgm:prSet>
      <dgm:spPr/>
    </dgm:pt>
    <dgm:pt modelId="{5E51B160-C1E5-4F19-9E84-81A480F93AD7}" type="pres">
      <dgm:prSet presAssocID="{19E0EA25-157F-4254-B9BC-36F6EF20E636}" presName="sibTrans" presStyleCnt="0"/>
      <dgm:spPr/>
    </dgm:pt>
    <dgm:pt modelId="{B410219D-AD0C-4DE0-8BB2-00ACBBE33D24}" type="pres">
      <dgm:prSet presAssocID="{81E3C863-42D6-44DB-A9DC-48A94E7B0BB8}" presName="compNode" presStyleCnt="0"/>
      <dgm:spPr/>
    </dgm:pt>
    <dgm:pt modelId="{1101BC1B-C8CF-4A84-8A3E-032DA6D1386B}" type="pres">
      <dgm:prSet presAssocID="{81E3C863-42D6-44DB-A9DC-48A94E7B0BB8}" presName="iconBgRect" presStyleLbl="bgShp" presStyleIdx="1" presStyleCnt="5"/>
      <dgm:spPr/>
    </dgm:pt>
    <dgm:pt modelId="{562A0EA9-BCDF-4D0A-8168-E212D6EB1966}" type="pres">
      <dgm:prSet presAssocID="{81E3C863-42D6-44DB-A9DC-48A94E7B0BB8}" presName="iconRect" presStyleLbl="node1" presStyleIdx="1" presStyleCnt="5" custScaleX="99977" custScaleY="100881" custLinFactNeighborX="-3747" custLinFactNeighborY="-2283"/>
      <dgm:spPr>
        <a:blipFill>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a:noFill/>
        </a:ln>
      </dgm:spPr>
    </dgm:pt>
    <dgm:pt modelId="{F5C8C44B-AE30-4060-9629-A14641D41125}" type="pres">
      <dgm:prSet presAssocID="{81E3C863-42D6-44DB-A9DC-48A94E7B0BB8}" presName="spaceRect" presStyleCnt="0"/>
      <dgm:spPr/>
    </dgm:pt>
    <dgm:pt modelId="{C22C7C9D-E05F-47F9-9979-25A0F9708193}" type="pres">
      <dgm:prSet presAssocID="{81E3C863-42D6-44DB-A9DC-48A94E7B0BB8}" presName="textRect" presStyleLbl="revTx" presStyleIdx="1" presStyleCnt="5">
        <dgm:presLayoutVars>
          <dgm:chMax val="1"/>
          <dgm:chPref val="1"/>
        </dgm:presLayoutVars>
      </dgm:prSet>
      <dgm:spPr/>
    </dgm:pt>
    <dgm:pt modelId="{D67F9720-80F7-4CB7-A794-D9A293D7DD68}" type="pres">
      <dgm:prSet presAssocID="{6B9930AA-4EC3-4EC8-8F8C-9A0D7682941E}" presName="sibTrans" presStyleCnt="0"/>
      <dgm:spPr/>
    </dgm:pt>
    <dgm:pt modelId="{B8CBD89E-B9C9-42B0-8880-AD841486B686}" type="pres">
      <dgm:prSet presAssocID="{4644BAB0-A9A5-45B1-B54F-5507F28E642C}" presName="compNode" presStyleCnt="0"/>
      <dgm:spPr/>
    </dgm:pt>
    <dgm:pt modelId="{E57D495E-CC69-4663-8D45-9D4AE8242A78}" type="pres">
      <dgm:prSet presAssocID="{4644BAB0-A9A5-45B1-B54F-5507F28E642C}" presName="iconBgRect" presStyleLbl="bgShp" presStyleIdx="2" presStyleCnt="5"/>
      <dgm:spPr/>
    </dgm:pt>
    <dgm:pt modelId="{92D02742-7957-47FA-9FF5-F69FB99E99A2}" type="pres">
      <dgm:prSet presAssocID="{4644BAB0-A9A5-45B1-B54F-5507F28E642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uzzle pieces"/>
        </a:ext>
      </dgm:extLst>
    </dgm:pt>
    <dgm:pt modelId="{1E77E743-F38A-4291-8270-55C706CA9CF9}" type="pres">
      <dgm:prSet presAssocID="{4644BAB0-A9A5-45B1-B54F-5507F28E642C}" presName="spaceRect" presStyleCnt="0"/>
      <dgm:spPr/>
    </dgm:pt>
    <dgm:pt modelId="{704E80E6-6A94-4363-A77D-D1DDC9F155BB}" type="pres">
      <dgm:prSet presAssocID="{4644BAB0-A9A5-45B1-B54F-5507F28E642C}" presName="textRect" presStyleLbl="revTx" presStyleIdx="2" presStyleCnt="5">
        <dgm:presLayoutVars>
          <dgm:chMax val="1"/>
          <dgm:chPref val="1"/>
        </dgm:presLayoutVars>
      </dgm:prSet>
      <dgm:spPr/>
    </dgm:pt>
    <dgm:pt modelId="{A6335620-7D0C-44A3-8842-E5C8E26BDDCA}" type="pres">
      <dgm:prSet presAssocID="{FE558B14-4A08-4BC3-B2A3-FE69796442DB}" presName="sibTrans" presStyleCnt="0"/>
      <dgm:spPr/>
    </dgm:pt>
    <dgm:pt modelId="{8D9F8DC6-5188-4C8F-8544-BB8631DC68BB}" type="pres">
      <dgm:prSet presAssocID="{2634D14D-9F96-49C2-8F39-452F2CC03E2A}" presName="compNode" presStyleCnt="0"/>
      <dgm:spPr/>
    </dgm:pt>
    <dgm:pt modelId="{65F611BC-B9A2-4DC9-96A7-62097030221D}" type="pres">
      <dgm:prSet presAssocID="{2634D14D-9F96-49C2-8F39-452F2CC03E2A}" presName="iconBgRect" presStyleLbl="bgShp" presStyleIdx="3" presStyleCnt="5"/>
      <dgm:spPr/>
    </dgm:pt>
    <dgm:pt modelId="{5C4E27FF-A934-4869-BA16-DE2A1A5495F2}" type="pres">
      <dgm:prSet presAssocID="{2634D14D-9F96-49C2-8F39-452F2CC03E2A}"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Internet"/>
        </a:ext>
      </dgm:extLst>
    </dgm:pt>
    <dgm:pt modelId="{612551B3-E3FA-42E6-931E-D53AC8988E66}" type="pres">
      <dgm:prSet presAssocID="{2634D14D-9F96-49C2-8F39-452F2CC03E2A}" presName="spaceRect" presStyleCnt="0"/>
      <dgm:spPr/>
    </dgm:pt>
    <dgm:pt modelId="{F413776D-0F41-4E2E-8E60-DD200C71F931}" type="pres">
      <dgm:prSet presAssocID="{2634D14D-9F96-49C2-8F39-452F2CC03E2A}" presName="textRect" presStyleLbl="revTx" presStyleIdx="3" presStyleCnt="5">
        <dgm:presLayoutVars>
          <dgm:chMax val="1"/>
          <dgm:chPref val="1"/>
        </dgm:presLayoutVars>
      </dgm:prSet>
      <dgm:spPr/>
    </dgm:pt>
    <dgm:pt modelId="{60E12F4F-3F14-469D-8A61-B85B4D7670C2}" type="pres">
      <dgm:prSet presAssocID="{E69AA06F-C9EC-4584-B4BA-4561992B89FA}" presName="sibTrans" presStyleCnt="0"/>
      <dgm:spPr/>
    </dgm:pt>
    <dgm:pt modelId="{13E68293-1AD4-49FD-9983-765460E5DAFB}" type="pres">
      <dgm:prSet presAssocID="{89FDB6AD-F92D-4B7F-91F8-A0C43474173C}" presName="compNode" presStyleCnt="0"/>
      <dgm:spPr/>
    </dgm:pt>
    <dgm:pt modelId="{09717D37-906E-4D2E-854E-7B7C2F33988D}" type="pres">
      <dgm:prSet presAssocID="{89FDB6AD-F92D-4B7F-91F8-A0C43474173C}" presName="iconBgRect" presStyleLbl="bgShp" presStyleIdx="4" presStyleCnt="5"/>
      <dgm:spPr/>
    </dgm:pt>
    <dgm:pt modelId="{A563CE8F-BA99-489E-AAB4-A760CD4707CA}" type="pres">
      <dgm:prSet presAssocID="{89FDB6AD-F92D-4B7F-91F8-A0C43474173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65D11339-0C12-40B1-A49F-DABABAAC9A7B}" type="pres">
      <dgm:prSet presAssocID="{89FDB6AD-F92D-4B7F-91F8-A0C43474173C}" presName="spaceRect" presStyleCnt="0"/>
      <dgm:spPr/>
    </dgm:pt>
    <dgm:pt modelId="{BC07FD13-6BC3-4209-8B3A-59E03AFAE0C8}" type="pres">
      <dgm:prSet presAssocID="{89FDB6AD-F92D-4B7F-91F8-A0C43474173C}" presName="textRect" presStyleLbl="revTx" presStyleIdx="4" presStyleCnt="5">
        <dgm:presLayoutVars>
          <dgm:chMax val="1"/>
          <dgm:chPref val="1"/>
        </dgm:presLayoutVars>
      </dgm:prSet>
      <dgm:spPr/>
    </dgm:pt>
  </dgm:ptLst>
  <dgm:cxnLst>
    <dgm:cxn modelId="{BC164A2A-19B7-461F-8F57-E2C6A6BF66D8}" srcId="{441B1655-D885-41FD-BEC3-A41FA03A96A9}" destId="{4644BAB0-A9A5-45B1-B54F-5507F28E642C}" srcOrd="2" destOrd="0" parTransId="{827185CD-5AE5-41EF-BA24-9308B7A46A43}" sibTransId="{FE558B14-4A08-4BC3-B2A3-FE69796442DB}"/>
    <dgm:cxn modelId="{7CE9987B-697D-460C-B64F-A011418D9537}" type="presOf" srcId="{4C516ADC-81A0-4431-88CC-6D90AE73CDBC}" destId="{7CEB2CCB-9521-47F6-935B-84F04772FD07}" srcOrd="0" destOrd="0" presId="urn:microsoft.com/office/officeart/2018/5/layout/IconCircleLabelList"/>
    <dgm:cxn modelId="{72345AB3-CD2B-4638-A60B-DB47FACADABB}" type="presOf" srcId="{2634D14D-9F96-49C2-8F39-452F2CC03E2A}" destId="{F413776D-0F41-4E2E-8E60-DD200C71F931}" srcOrd="0" destOrd="0" presId="urn:microsoft.com/office/officeart/2018/5/layout/IconCircleLabelList"/>
    <dgm:cxn modelId="{8281B3B5-2DBB-4758-ABE2-D06F10BC0DE8}" srcId="{441B1655-D885-41FD-BEC3-A41FA03A96A9}" destId="{4C516ADC-81A0-4431-88CC-6D90AE73CDBC}" srcOrd="0" destOrd="0" parTransId="{1C07F1CD-E96E-46BD-B6A3-C748BF5DD119}" sibTransId="{19E0EA25-157F-4254-B9BC-36F6EF20E636}"/>
    <dgm:cxn modelId="{1B2C32B9-A07C-4A91-A338-9FA1ED12E25E}" srcId="{441B1655-D885-41FD-BEC3-A41FA03A96A9}" destId="{89FDB6AD-F92D-4B7F-91F8-A0C43474173C}" srcOrd="4" destOrd="0" parTransId="{79CC0676-5677-420E-8384-285DC3F86AA2}" sibTransId="{79E3842C-757C-420E-80AB-B7FB6BFEB7DB}"/>
    <dgm:cxn modelId="{F964F5C4-9B27-4212-BAA2-209B583C3625}" type="presOf" srcId="{81E3C863-42D6-44DB-A9DC-48A94E7B0BB8}" destId="{C22C7C9D-E05F-47F9-9979-25A0F9708193}" srcOrd="0" destOrd="0" presId="urn:microsoft.com/office/officeart/2018/5/layout/IconCircleLabelList"/>
    <dgm:cxn modelId="{440C81D0-8E62-46C1-850B-CCB7B5D61C67}" srcId="{441B1655-D885-41FD-BEC3-A41FA03A96A9}" destId="{81E3C863-42D6-44DB-A9DC-48A94E7B0BB8}" srcOrd="1" destOrd="0" parTransId="{6232D428-49C0-4008-A556-A31C39358235}" sibTransId="{6B9930AA-4EC3-4EC8-8F8C-9A0D7682941E}"/>
    <dgm:cxn modelId="{80CEA4E2-5E3C-46B3-B832-491544E74C73}" type="presOf" srcId="{4644BAB0-A9A5-45B1-B54F-5507F28E642C}" destId="{704E80E6-6A94-4363-A77D-D1DDC9F155BB}" srcOrd="0" destOrd="0" presId="urn:microsoft.com/office/officeart/2018/5/layout/IconCircleLabelList"/>
    <dgm:cxn modelId="{CD7F0CF3-A60B-4554-8850-A67413A34521}" srcId="{441B1655-D885-41FD-BEC3-A41FA03A96A9}" destId="{2634D14D-9F96-49C2-8F39-452F2CC03E2A}" srcOrd="3" destOrd="0" parTransId="{672385CB-80D6-4AE0-A6E6-60417A63322C}" sibTransId="{E69AA06F-C9EC-4584-B4BA-4561992B89FA}"/>
    <dgm:cxn modelId="{D5C30CFA-F5C9-46C5-A768-7742823B5E55}" type="presOf" srcId="{89FDB6AD-F92D-4B7F-91F8-A0C43474173C}" destId="{BC07FD13-6BC3-4209-8B3A-59E03AFAE0C8}" srcOrd="0" destOrd="0" presId="urn:microsoft.com/office/officeart/2018/5/layout/IconCircleLabelList"/>
    <dgm:cxn modelId="{93338AFD-E683-49D3-A990-37BAD08963BC}" type="presOf" srcId="{441B1655-D885-41FD-BEC3-A41FA03A96A9}" destId="{74D4026F-3A05-4BFE-8B7F-FB1BA09B6146}" srcOrd="0" destOrd="0" presId="urn:microsoft.com/office/officeart/2018/5/layout/IconCircleLabelList"/>
    <dgm:cxn modelId="{DA64B382-B79F-4A23-8165-DCD83F76D072}" type="presParOf" srcId="{74D4026F-3A05-4BFE-8B7F-FB1BA09B6146}" destId="{F96AD241-39B3-4A1C-85E3-8DBBB2D02BB1}" srcOrd="0" destOrd="0" presId="urn:microsoft.com/office/officeart/2018/5/layout/IconCircleLabelList"/>
    <dgm:cxn modelId="{73A2E8BE-CE42-49E0-9D8C-396C21D0267B}" type="presParOf" srcId="{F96AD241-39B3-4A1C-85E3-8DBBB2D02BB1}" destId="{07405562-D34A-4865-8790-E03B3B2A73BC}" srcOrd="0" destOrd="0" presId="urn:microsoft.com/office/officeart/2018/5/layout/IconCircleLabelList"/>
    <dgm:cxn modelId="{601E71BD-FB2F-4BE8-AF7B-7DD185E2236C}" type="presParOf" srcId="{F96AD241-39B3-4A1C-85E3-8DBBB2D02BB1}" destId="{FD1C1166-277F-4D4E-ADFD-F8C4C47B4278}" srcOrd="1" destOrd="0" presId="urn:microsoft.com/office/officeart/2018/5/layout/IconCircleLabelList"/>
    <dgm:cxn modelId="{1A9D0411-761F-43C1-9BB8-886A4308F302}" type="presParOf" srcId="{F96AD241-39B3-4A1C-85E3-8DBBB2D02BB1}" destId="{D6A3F930-F774-4AAA-96CB-2C948D54DD0F}" srcOrd="2" destOrd="0" presId="urn:microsoft.com/office/officeart/2018/5/layout/IconCircleLabelList"/>
    <dgm:cxn modelId="{0490D766-324C-420A-9812-E60BD900488C}" type="presParOf" srcId="{F96AD241-39B3-4A1C-85E3-8DBBB2D02BB1}" destId="{7CEB2CCB-9521-47F6-935B-84F04772FD07}" srcOrd="3" destOrd="0" presId="urn:microsoft.com/office/officeart/2018/5/layout/IconCircleLabelList"/>
    <dgm:cxn modelId="{7E281004-C678-4069-922E-82E64D117AA8}" type="presParOf" srcId="{74D4026F-3A05-4BFE-8B7F-FB1BA09B6146}" destId="{5E51B160-C1E5-4F19-9E84-81A480F93AD7}" srcOrd="1" destOrd="0" presId="urn:microsoft.com/office/officeart/2018/5/layout/IconCircleLabelList"/>
    <dgm:cxn modelId="{F59D6B4B-FDCF-4222-B0B6-852CCEE55617}" type="presParOf" srcId="{74D4026F-3A05-4BFE-8B7F-FB1BA09B6146}" destId="{B410219D-AD0C-4DE0-8BB2-00ACBBE33D24}" srcOrd="2" destOrd="0" presId="urn:microsoft.com/office/officeart/2018/5/layout/IconCircleLabelList"/>
    <dgm:cxn modelId="{04207CC4-23B4-44B1-A8F5-CA757E7C54EE}" type="presParOf" srcId="{B410219D-AD0C-4DE0-8BB2-00ACBBE33D24}" destId="{1101BC1B-C8CF-4A84-8A3E-032DA6D1386B}" srcOrd="0" destOrd="0" presId="urn:microsoft.com/office/officeart/2018/5/layout/IconCircleLabelList"/>
    <dgm:cxn modelId="{5397F9BE-CCB4-42DB-9D81-1D87EF7FF8C6}" type="presParOf" srcId="{B410219D-AD0C-4DE0-8BB2-00ACBBE33D24}" destId="{562A0EA9-BCDF-4D0A-8168-E212D6EB1966}" srcOrd="1" destOrd="0" presId="urn:microsoft.com/office/officeart/2018/5/layout/IconCircleLabelList"/>
    <dgm:cxn modelId="{910F9B53-59B7-4151-B6C7-382F4A921828}" type="presParOf" srcId="{B410219D-AD0C-4DE0-8BB2-00ACBBE33D24}" destId="{F5C8C44B-AE30-4060-9629-A14641D41125}" srcOrd="2" destOrd="0" presId="urn:microsoft.com/office/officeart/2018/5/layout/IconCircleLabelList"/>
    <dgm:cxn modelId="{EF5F886E-9F9C-4009-AE36-09A96DC97FFB}" type="presParOf" srcId="{B410219D-AD0C-4DE0-8BB2-00ACBBE33D24}" destId="{C22C7C9D-E05F-47F9-9979-25A0F9708193}" srcOrd="3" destOrd="0" presId="urn:microsoft.com/office/officeart/2018/5/layout/IconCircleLabelList"/>
    <dgm:cxn modelId="{C8C210AA-7AF3-465F-B291-244B6FA8B5F1}" type="presParOf" srcId="{74D4026F-3A05-4BFE-8B7F-FB1BA09B6146}" destId="{D67F9720-80F7-4CB7-A794-D9A293D7DD68}" srcOrd="3" destOrd="0" presId="urn:microsoft.com/office/officeart/2018/5/layout/IconCircleLabelList"/>
    <dgm:cxn modelId="{31E710BB-98EC-4F8B-978B-222936BCE6C0}" type="presParOf" srcId="{74D4026F-3A05-4BFE-8B7F-FB1BA09B6146}" destId="{B8CBD89E-B9C9-42B0-8880-AD841486B686}" srcOrd="4" destOrd="0" presId="urn:microsoft.com/office/officeart/2018/5/layout/IconCircleLabelList"/>
    <dgm:cxn modelId="{44DE88E3-C9FA-490A-B6A1-6845CA494565}" type="presParOf" srcId="{B8CBD89E-B9C9-42B0-8880-AD841486B686}" destId="{E57D495E-CC69-4663-8D45-9D4AE8242A78}" srcOrd="0" destOrd="0" presId="urn:microsoft.com/office/officeart/2018/5/layout/IconCircleLabelList"/>
    <dgm:cxn modelId="{7840E786-CCCC-44FE-8667-9D7631C204DF}" type="presParOf" srcId="{B8CBD89E-B9C9-42B0-8880-AD841486B686}" destId="{92D02742-7957-47FA-9FF5-F69FB99E99A2}" srcOrd="1" destOrd="0" presId="urn:microsoft.com/office/officeart/2018/5/layout/IconCircleLabelList"/>
    <dgm:cxn modelId="{DD67958B-9A7E-4AE7-B33C-883E68E501EF}" type="presParOf" srcId="{B8CBD89E-B9C9-42B0-8880-AD841486B686}" destId="{1E77E743-F38A-4291-8270-55C706CA9CF9}" srcOrd="2" destOrd="0" presId="urn:microsoft.com/office/officeart/2018/5/layout/IconCircleLabelList"/>
    <dgm:cxn modelId="{813444C7-16B0-4904-BC1B-0C5CE40E0CC7}" type="presParOf" srcId="{B8CBD89E-B9C9-42B0-8880-AD841486B686}" destId="{704E80E6-6A94-4363-A77D-D1DDC9F155BB}" srcOrd="3" destOrd="0" presId="urn:microsoft.com/office/officeart/2018/5/layout/IconCircleLabelList"/>
    <dgm:cxn modelId="{B730623C-1589-4849-B3B0-663C4E9B78DA}" type="presParOf" srcId="{74D4026F-3A05-4BFE-8B7F-FB1BA09B6146}" destId="{A6335620-7D0C-44A3-8842-E5C8E26BDDCA}" srcOrd="5" destOrd="0" presId="urn:microsoft.com/office/officeart/2018/5/layout/IconCircleLabelList"/>
    <dgm:cxn modelId="{FD77B55A-FB56-419F-B926-38F9C67BC208}" type="presParOf" srcId="{74D4026F-3A05-4BFE-8B7F-FB1BA09B6146}" destId="{8D9F8DC6-5188-4C8F-8544-BB8631DC68BB}" srcOrd="6" destOrd="0" presId="urn:microsoft.com/office/officeart/2018/5/layout/IconCircleLabelList"/>
    <dgm:cxn modelId="{9F3A7D97-DEA5-47F8-B2A6-959065CCE498}" type="presParOf" srcId="{8D9F8DC6-5188-4C8F-8544-BB8631DC68BB}" destId="{65F611BC-B9A2-4DC9-96A7-62097030221D}" srcOrd="0" destOrd="0" presId="urn:microsoft.com/office/officeart/2018/5/layout/IconCircleLabelList"/>
    <dgm:cxn modelId="{167C4246-E605-4857-B0D3-861815E00914}" type="presParOf" srcId="{8D9F8DC6-5188-4C8F-8544-BB8631DC68BB}" destId="{5C4E27FF-A934-4869-BA16-DE2A1A5495F2}" srcOrd="1" destOrd="0" presId="urn:microsoft.com/office/officeart/2018/5/layout/IconCircleLabelList"/>
    <dgm:cxn modelId="{888439B9-AA16-4F58-AD29-EDACD5621962}" type="presParOf" srcId="{8D9F8DC6-5188-4C8F-8544-BB8631DC68BB}" destId="{612551B3-E3FA-42E6-931E-D53AC8988E66}" srcOrd="2" destOrd="0" presId="urn:microsoft.com/office/officeart/2018/5/layout/IconCircleLabelList"/>
    <dgm:cxn modelId="{0B01E5E2-6D3C-4B7A-BD64-056EC058059F}" type="presParOf" srcId="{8D9F8DC6-5188-4C8F-8544-BB8631DC68BB}" destId="{F413776D-0F41-4E2E-8E60-DD200C71F931}" srcOrd="3" destOrd="0" presId="urn:microsoft.com/office/officeart/2018/5/layout/IconCircleLabelList"/>
    <dgm:cxn modelId="{F1BF05C2-2AB6-4203-BD75-4C1E1B6AEEDC}" type="presParOf" srcId="{74D4026F-3A05-4BFE-8B7F-FB1BA09B6146}" destId="{60E12F4F-3F14-469D-8A61-B85B4D7670C2}" srcOrd="7" destOrd="0" presId="urn:microsoft.com/office/officeart/2018/5/layout/IconCircleLabelList"/>
    <dgm:cxn modelId="{51811CCF-FB82-4705-B5DA-7E51BE8F17C4}" type="presParOf" srcId="{74D4026F-3A05-4BFE-8B7F-FB1BA09B6146}" destId="{13E68293-1AD4-49FD-9983-765460E5DAFB}" srcOrd="8" destOrd="0" presId="urn:microsoft.com/office/officeart/2018/5/layout/IconCircleLabelList"/>
    <dgm:cxn modelId="{A5155685-DB6A-4024-A1F4-663A3F010C11}" type="presParOf" srcId="{13E68293-1AD4-49FD-9983-765460E5DAFB}" destId="{09717D37-906E-4D2E-854E-7B7C2F33988D}" srcOrd="0" destOrd="0" presId="urn:microsoft.com/office/officeart/2018/5/layout/IconCircleLabelList"/>
    <dgm:cxn modelId="{EEDE530E-9085-4DA2-A33A-67B2C64ECDA3}" type="presParOf" srcId="{13E68293-1AD4-49FD-9983-765460E5DAFB}" destId="{A563CE8F-BA99-489E-AAB4-A760CD4707CA}" srcOrd="1" destOrd="0" presId="urn:microsoft.com/office/officeart/2018/5/layout/IconCircleLabelList"/>
    <dgm:cxn modelId="{C2C958C5-01DA-401E-A889-D42AAF2F6DE5}" type="presParOf" srcId="{13E68293-1AD4-49FD-9983-765460E5DAFB}" destId="{65D11339-0C12-40B1-A49F-DABABAAC9A7B}" srcOrd="2" destOrd="0" presId="urn:microsoft.com/office/officeart/2018/5/layout/IconCircleLabelList"/>
    <dgm:cxn modelId="{B9107637-110B-4B05-8CD4-808C7ABA4140}" type="presParOf" srcId="{13E68293-1AD4-49FD-9983-765460E5DAFB}" destId="{BC07FD13-6BC3-4209-8B3A-59E03AFAE0C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a:t>Safe</a:t>
          </a:r>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Nullable and non-nullable reference types help you write safer code</a:t>
          </a:r>
        </a:p>
        <a:p>
          <a:pPr>
            <a:lnSpc>
              <a:spcPct val="100000"/>
            </a:lnSpc>
          </a:pPr>
          <a:r>
            <a:rPr lang="en-US" sz="1800"/>
            <a:t>Declare your intent more clearly</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67F137F0-0861-4730-A18A-4A28AA614CF0}">
      <dgm:prSet/>
      <dgm:spPr/>
      <dgm:t>
        <a:bodyPr/>
        <a:lstStyle/>
        <a:p>
          <a:pPr>
            <a:lnSpc>
              <a:spcPct val="100000"/>
            </a:lnSpc>
            <a:defRPr b="1"/>
          </a:pPr>
          <a:r>
            <a:rPr lang="en-US" b="1"/>
            <a:t>Modern</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Async streams for modern workloads like cloud &amp; IoT communication</a:t>
          </a:r>
        </a:p>
        <a:p>
          <a:pPr>
            <a:lnSpc>
              <a:spcPct val="100000"/>
            </a:lnSpc>
          </a:pPr>
          <a:r>
            <a:rPr lang="en-US" sz="1800"/>
            <a:t>Easily work with cloud scale datasets using indexes and ranges</a:t>
          </a:r>
        </a:p>
        <a:p>
          <a:pPr>
            <a:lnSpc>
              <a:spcPct val="100000"/>
            </a:lnSpc>
          </a:pPr>
          <a:endParaRPr lang="en-US" sz="1800"/>
        </a:p>
        <a:p>
          <a:pPr>
            <a:lnSpc>
              <a:spcPct val="100000"/>
            </a:lnSpc>
          </a:pPr>
          <a:endParaRPr lang="en-US" sz="1800"/>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A203C3A-5990-44D0-9611-1E5677D06D91}">
      <dgm:prSet/>
      <dgm:spPr/>
      <dgm:t>
        <a:bodyPr/>
        <a:lstStyle/>
        <a:p>
          <a:pPr>
            <a:lnSpc>
              <a:spcPct val="100000"/>
            </a:lnSpc>
            <a:defRPr b="1"/>
          </a:pPr>
          <a:r>
            <a:rPr lang="en-US" b="1"/>
            <a:t>Productive</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Write less code using patterns</a:t>
          </a:r>
        </a:p>
        <a:p>
          <a:pPr>
            <a:lnSpc>
              <a:spcPct val="100000"/>
            </a:lnSpc>
          </a:pPr>
          <a:r>
            <a:rPr lang="en-US" sz="1800"/>
            <a:t>Protect data with readonly members</a:t>
          </a:r>
        </a:p>
        <a:p>
          <a:pPr>
            <a:lnSpc>
              <a:spcPct val="100000"/>
            </a:lnSpc>
          </a:pPr>
          <a:r>
            <a:rPr lang="en-US" sz="1800"/>
            <a:t>Improved using statements for resource management</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fe ring"/>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ning bolt"/>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nd gear"/>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iOS &amp; Android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Native performance, native APIs, native UI</a:t>
          </a:r>
        </a:p>
        <a:p>
          <a:pPr>
            <a:lnSpc>
              <a:spcPct val="100000"/>
            </a:lnSpc>
          </a:pPr>
          <a:r>
            <a:rPr lang="en-US" sz="1800" baseline="0"/>
            <a:t>Build native mobile apps with Visual Studio</a:t>
          </a:r>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Cross-Platform</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Build cross-platform UIs with Xamarin.Forms</a:t>
          </a:r>
        </a:p>
        <a:p>
          <a:pPr>
            <a:lnSpc>
              <a:spcPct val="100000"/>
            </a:lnSpc>
          </a:pPr>
          <a:r>
            <a:rPr lang="en-US" sz="1800" baseline="0"/>
            <a:t>Access native APIs from shared code with Xamarin.Essentials</a:t>
          </a:r>
        </a:p>
        <a:p>
          <a:pPr>
            <a:lnSpc>
              <a:spcPct val="100000"/>
            </a:lnSpc>
          </a:pPr>
          <a:r>
            <a:rPr lang="en-US" sz="1800"/>
            <a:t>Share code with .NET Standard</a:t>
          </a:r>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Free &amp; 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Xamarin is part of .NET and open source on GitHub</a:t>
          </a:r>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custScaleX="149967" custScaleY="126915" custLinFactNeighborX="53809" custLinFactNeighborY="4346"/>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ablet"/>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X="-262" custLinFactNeighborY="26851">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Hierarchy"/>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9557">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19" custLinFactNeighborY="7591">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custLinFactNeighborY="-12555"/>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custLinFactNeighborY="-20813">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X="391" custLinFactNeighborY="-14020">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Built for .NET developers</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Create custom ML models using C# or F# without having to leave the .NET ecosystem</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Custom ML made easy with </a:t>
          </a:r>
          <a:r>
            <a:rPr lang="en-US" sz="2400" baseline="0" err="1"/>
            <a:t>AutoML</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Extended with TensorFlow &amp; more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Users"/>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3000" r="-3000"/>
          </a:stretch>
        </a:blipFill>
        <a:ln>
          <a:noFill/>
        </a:ln>
      </dgm:spPr>
      <dgm:extLst>
        <a:ext uri="{E40237B7-FDA0-4F09-8148-C483321AD2D9}">
          <dgm14:cNvPr xmlns:dgm14="http://schemas.microsoft.com/office/drawing/2010/diagram" id="0" name="" descr="Lightbulb and gea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751">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l="-2000" r="-2000"/>
          </a:stretch>
        </a:blipFill>
        <a:ln>
          <a:noFill/>
        </a:ln>
      </dgm:spPr>
      <dgm:extLst>
        <a:ext uri="{E40237B7-FDA0-4F09-8148-C483321AD2D9}">
          <dgm14:cNvPr xmlns:dgm14="http://schemas.microsoft.com/office/drawing/2010/diagram" id="0" name="" descr="Thumbs up sign"/>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05562-D34A-4865-8790-E03B3B2A73BC}">
      <dsp:nvSpPr>
        <dsp:cNvPr id="0" name=""/>
        <dsp:cNvSpPr/>
      </dsp:nvSpPr>
      <dsp:spPr>
        <a:xfrm>
          <a:off x="916121" y="651220"/>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1C1166-277F-4D4E-ADFD-F8C4C47B4278}">
      <dsp:nvSpPr>
        <dsp:cNvPr id="0" name=""/>
        <dsp:cNvSpPr/>
      </dsp:nvSpPr>
      <dsp:spPr>
        <a:xfrm>
          <a:off x="1150121" y="885221"/>
          <a:ext cx="630000" cy="63000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EB2CCB-9521-47F6-935B-84F04772FD07}">
      <dsp:nvSpPr>
        <dsp:cNvPr id="0" name=""/>
        <dsp:cNvSpPr/>
      </dsp:nvSpPr>
      <dsp:spPr>
        <a:xfrm>
          <a:off x="565121" y="2091221"/>
          <a:ext cx="180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a:latin typeface="Segoe UI" panose="020B0502040204020203" pitchFamily="34" charset="0"/>
              <a:cs typeface="Segoe UI" panose="020B0502040204020203" pitchFamily="34" charset="0"/>
            </a:rPr>
            <a:t>Better Performance and Battery Life than a VM</a:t>
          </a:r>
        </a:p>
      </dsp:txBody>
      <dsp:txXfrm>
        <a:off x="565121" y="2091221"/>
        <a:ext cx="1800000" cy="1372500"/>
      </dsp:txXfrm>
    </dsp:sp>
    <dsp:sp modelId="{1101BC1B-C8CF-4A84-8A3E-032DA6D1386B}">
      <dsp:nvSpPr>
        <dsp:cNvPr id="0" name=""/>
        <dsp:cNvSpPr/>
      </dsp:nvSpPr>
      <dsp:spPr>
        <a:xfrm>
          <a:off x="3031121" y="651220"/>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2A0EA9-BCDF-4D0A-8168-E212D6EB1966}">
      <dsp:nvSpPr>
        <dsp:cNvPr id="0" name=""/>
        <dsp:cNvSpPr/>
      </dsp:nvSpPr>
      <dsp:spPr>
        <a:xfrm>
          <a:off x="3241587" y="868062"/>
          <a:ext cx="629855" cy="635550"/>
        </a:xfrm>
        <a:prstGeom prst="rect">
          <a:avLst/>
        </a:prstGeom>
        <a:blipFill>
          <a:blip xmlns:r="http://schemas.openxmlformats.org/officeDocument/2006/relationships" r:embed="rId3" cstate="hqprint">
            <a:extLst>
              <a:ext uri="{28A0092B-C50C-407E-A947-70E740481C1C}">
                <a14:useLocalDpi xmlns:a14="http://schemas.microsoft.com/office/drawing/2010/main"/>
              </a:ext>
              <a:ext uri="{837473B0-CC2E-450A-ABE3-18F120FF3D39}">
                <a1611:picAttrSrcUrl xmlns:a1611="http://schemas.microsoft.com/office/drawing/2016/11/main" r:i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2C7C9D-E05F-47F9-9979-25A0F9708193}">
      <dsp:nvSpPr>
        <dsp:cNvPr id="0" name=""/>
        <dsp:cNvSpPr/>
      </dsp:nvSpPr>
      <dsp:spPr>
        <a:xfrm>
          <a:off x="2680121" y="2091221"/>
          <a:ext cx="180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a:latin typeface="Segoe UI" panose="020B0502040204020203" pitchFamily="34" charset="0"/>
              <a:cs typeface="Segoe UI" panose="020B0502040204020203" pitchFamily="34" charset="0"/>
            </a:rPr>
            <a:t>Native MacOS look and feel</a:t>
          </a:r>
        </a:p>
      </dsp:txBody>
      <dsp:txXfrm>
        <a:off x="2680121" y="2091221"/>
        <a:ext cx="1800000" cy="1372500"/>
      </dsp:txXfrm>
    </dsp:sp>
    <dsp:sp modelId="{E57D495E-CC69-4663-8D45-9D4AE8242A78}">
      <dsp:nvSpPr>
        <dsp:cNvPr id="0" name=""/>
        <dsp:cNvSpPr/>
      </dsp:nvSpPr>
      <dsp:spPr>
        <a:xfrm>
          <a:off x="5146121" y="651220"/>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D02742-7957-47FA-9FF5-F69FB99E99A2}">
      <dsp:nvSpPr>
        <dsp:cNvPr id="0" name=""/>
        <dsp:cNvSpPr/>
      </dsp:nvSpPr>
      <dsp:spPr>
        <a:xfrm>
          <a:off x="5380121" y="885221"/>
          <a:ext cx="630000" cy="63000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4E80E6-6A94-4363-A77D-D1DDC9F155BB}">
      <dsp:nvSpPr>
        <dsp:cNvPr id="0" name=""/>
        <dsp:cNvSpPr/>
      </dsp:nvSpPr>
      <dsp:spPr>
        <a:xfrm>
          <a:off x="4795121" y="2091221"/>
          <a:ext cx="180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a:latin typeface="Segoe UI" panose="020B0502040204020203" pitchFamily="34" charset="0"/>
              <a:cs typeface="Segoe UI" panose="020B0502040204020203" pitchFamily="34" charset="0"/>
            </a:rPr>
            <a:t>Better Integration with MacOS</a:t>
          </a:r>
        </a:p>
      </dsp:txBody>
      <dsp:txXfrm>
        <a:off x="4795121" y="2091221"/>
        <a:ext cx="1800000" cy="1372500"/>
      </dsp:txXfrm>
    </dsp:sp>
    <dsp:sp modelId="{65F611BC-B9A2-4DC9-96A7-62097030221D}">
      <dsp:nvSpPr>
        <dsp:cNvPr id="0" name=""/>
        <dsp:cNvSpPr/>
      </dsp:nvSpPr>
      <dsp:spPr>
        <a:xfrm>
          <a:off x="7261121" y="651220"/>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4E27FF-A934-4869-BA16-DE2A1A5495F2}">
      <dsp:nvSpPr>
        <dsp:cNvPr id="0" name=""/>
        <dsp:cNvSpPr/>
      </dsp:nvSpPr>
      <dsp:spPr>
        <a:xfrm>
          <a:off x="7495121" y="885221"/>
          <a:ext cx="630000" cy="630000"/>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13776D-0F41-4E2E-8E60-DD200C71F931}">
      <dsp:nvSpPr>
        <dsp:cNvPr id="0" name=""/>
        <dsp:cNvSpPr/>
      </dsp:nvSpPr>
      <dsp:spPr>
        <a:xfrm>
          <a:off x="6910121" y="2091221"/>
          <a:ext cx="180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a:latin typeface="Segoe UI" panose="020B0502040204020203" pitchFamily="34" charset="0"/>
              <a:cs typeface="Segoe UI" panose="020B0502040204020203" pitchFamily="34" charset="0"/>
            </a:rPr>
            <a:t>Full IDE experience</a:t>
          </a:r>
        </a:p>
      </dsp:txBody>
      <dsp:txXfrm>
        <a:off x="6910121" y="2091221"/>
        <a:ext cx="1800000" cy="1372500"/>
      </dsp:txXfrm>
    </dsp:sp>
    <dsp:sp modelId="{09717D37-906E-4D2E-854E-7B7C2F33988D}">
      <dsp:nvSpPr>
        <dsp:cNvPr id="0" name=""/>
        <dsp:cNvSpPr/>
      </dsp:nvSpPr>
      <dsp:spPr>
        <a:xfrm>
          <a:off x="9376121" y="651220"/>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63CE8F-BA99-489E-AAB4-A760CD4707CA}">
      <dsp:nvSpPr>
        <dsp:cNvPr id="0" name=""/>
        <dsp:cNvSpPr/>
      </dsp:nvSpPr>
      <dsp:spPr>
        <a:xfrm>
          <a:off x="9610121" y="885221"/>
          <a:ext cx="630000" cy="630000"/>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07FD13-6BC3-4209-8B3A-59E03AFAE0C8}">
      <dsp:nvSpPr>
        <dsp:cNvPr id="0" name=""/>
        <dsp:cNvSpPr/>
      </dsp:nvSpPr>
      <dsp:spPr>
        <a:xfrm>
          <a:off x="9025121" y="2091221"/>
          <a:ext cx="1800000" cy="137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kern="1200" cap="none">
              <a:latin typeface="Segoe UI" panose="020B0502040204020203" pitchFamily="34" charset="0"/>
              <a:cs typeface="Segoe UI" panose="020B0502040204020203" pitchFamily="34" charset="0"/>
            </a:rPr>
            <a:t>Optimized for .NET core workloads</a:t>
          </a:r>
        </a:p>
      </dsp:txBody>
      <dsp:txXfrm>
        <a:off x="9025121" y="2091221"/>
        <a:ext cx="1800000" cy="13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Web API’s + Identity</a:t>
          </a:r>
          <a:endParaRPr lang="en-US" sz="2600" kern="120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Add security and authentication to Web API’s</a:t>
          </a:r>
        </a:p>
      </dsp:txBody>
      <dsp:txXfrm>
        <a:off x="7727743" y="2385449"/>
        <a:ext cx="3286406" cy="19476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67203"/>
          <a:ext cx="1150242" cy="1150242"/>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Safe</a:t>
          </a:r>
        </a:p>
      </dsp:txBody>
      <dsp:txXfrm>
        <a:off x="4688" y="1419525"/>
        <a:ext cx="3286406" cy="492960"/>
      </dsp:txXfrm>
    </dsp:sp>
    <dsp:sp modelId="{AD202792-16B7-448B-ABA7-ADB9343E4B9C}">
      <dsp:nvSpPr>
        <dsp:cNvPr id="0" name=""/>
        <dsp:cNvSpPr/>
      </dsp:nvSpPr>
      <dsp:spPr>
        <a:xfrm>
          <a:off x="4688"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Nullable and non-nullable reference types help you write safer code</a:t>
          </a:r>
        </a:p>
        <a:p>
          <a:pPr marL="0" lvl="0" indent="0" algn="ctr" defTabSz="800100">
            <a:lnSpc>
              <a:spcPct val="100000"/>
            </a:lnSpc>
            <a:spcBef>
              <a:spcPct val="0"/>
            </a:spcBef>
            <a:spcAft>
              <a:spcPct val="35000"/>
            </a:spcAft>
            <a:buNone/>
          </a:pPr>
          <a:r>
            <a:rPr lang="en-US" sz="1800" kern="1200"/>
            <a:t>Declare your intent more clearly</a:t>
          </a:r>
        </a:p>
      </dsp:txBody>
      <dsp:txXfrm>
        <a:off x="4688" y="2006477"/>
        <a:ext cx="3286406" cy="2760257"/>
      </dsp:txXfrm>
    </dsp:sp>
    <dsp:sp modelId="{0CDF11CB-23FE-4AF6-90C0-A4F39B25DD2F}">
      <dsp:nvSpPr>
        <dsp:cNvPr id="0" name=""/>
        <dsp:cNvSpPr/>
      </dsp:nvSpPr>
      <dsp:spPr>
        <a:xfrm>
          <a:off x="4934297" y="67203"/>
          <a:ext cx="1150242" cy="115024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Modern</a:t>
          </a:r>
          <a:endParaRPr lang="en-US" sz="2900" kern="1200"/>
        </a:p>
      </dsp:txBody>
      <dsp:txXfrm>
        <a:off x="3866215" y="1419525"/>
        <a:ext cx="3286406" cy="492960"/>
      </dsp:txXfrm>
    </dsp:sp>
    <dsp:sp modelId="{C4314E91-502A-49BB-A666-DB71DA15901A}">
      <dsp:nvSpPr>
        <dsp:cNvPr id="0" name=""/>
        <dsp:cNvSpPr/>
      </dsp:nvSpPr>
      <dsp:spPr>
        <a:xfrm>
          <a:off x="3866215"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Async streams for modern workloads like cloud &amp; IoT communication</a:t>
          </a:r>
        </a:p>
        <a:p>
          <a:pPr marL="0" lvl="0" indent="0" algn="ctr" defTabSz="800100">
            <a:lnSpc>
              <a:spcPct val="100000"/>
            </a:lnSpc>
            <a:spcBef>
              <a:spcPct val="0"/>
            </a:spcBef>
            <a:spcAft>
              <a:spcPct val="35000"/>
            </a:spcAft>
            <a:buNone/>
          </a:pPr>
          <a:r>
            <a:rPr lang="en-US" sz="1800" kern="1200"/>
            <a:t>Easily work with cloud scale datasets using indexes and ranges</a:t>
          </a:r>
        </a:p>
        <a:p>
          <a:pPr marL="0" lvl="0" indent="0" algn="ctr" defTabSz="800100">
            <a:lnSpc>
              <a:spcPct val="100000"/>
            </a:lnSpc>
            <a:spcBef>
              <a:spcPct val="0"/>
            </a:spcBef>
            <a:spcAft>
              <a:spcPct val="35000"/>
            </a:spcAft>
            <a:buNone/>
          </a:pPr>
          <a:endParaRPr lang="en-US" sz="1800" kern="1200"/>
        </a:p>
        <a:p>
          <a:pPr marL="0" lvl="0" indent="0" algn="ctr" defTabSz="800100">
            <a:lnSpc>
              <a:spcPct val="100000"/>
            </a:lnSpc>
            <a:spcBef>
              <a:spcPct val="0"/>
            </a:spcBef>
            <a:spcAft>
              <a:spcPct val="35000"/>
            </a:spcAft>
            <a:buNone/>
          </a:pPr>
          <a:endParaRPr lang="en-US" sz="1800" kern="1200"/>
        </a:p>
      </dsp:txBody>
      <dsp:txXfrm>
        <a:off x="3866215" y="2006477"/>
        <a:ext cx="3286406" cy="2760257"/>
      </dsp:txXfrm>
    </dsp:sp>
    <dsp:sp modelId="{7E85110C-8150-4D35-A74F-599976EDDF22}">
      <dsp:nvSpPr>
        <dsp:cNvPr id="0" name=""/>
        <dsp:cNvSpPr/>
      </dsp:nvSpPr>
      <dsp:spPr>
        <a:xfrm>
          <a:off x="8795825" y="67203"/>
          <a:ext cx="1150242" cy="115024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Productive</a:t>
          </a:r>
          <a:endParaRPr lang="en-US" sz="2900" kern="1200"/>
        </a:p>
      </dsp:txBody>
      <dsp:txXfrm>
        <a:off x="7727743" y="1419525"/>
        <a:ext cx="3286406" cy="492960"/>
      </dsp:txXfrm>
    </dsp:sp>
    <dsp:sp modelId="{3D81694F-76DD-49A0-91C1-DB4789E7C715}">
      <dsp:nvSpPr>
        <dsp:cNvPr id="0" name=""/>
        <dsp:cNvSpPr/>
      </dsp:nvSpPr>
      <dsp:spPr>
        <a:xfrm>
          <a:off x="7727743"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Write less code using patterns</a:t>
          </a:r>
        </a:p>
        <a:p>
          <a:pPr marL="0" lvl="0" indent="0" algn="ctr" defTabSz="800100">
            <a:lnSpc>
              <a:spcPct val="100000"/>
            </a:lnSpc>
            <a:spcBef>
              <a:spcPct val="0"/>
            </a:spcBef>
            <a:spcAft>
              <a:spcPct val="35000"/>
            </a:spcAft>
            <a:buNone/>
          </a:pPr>
          <a:r>
            <a:rPr lang="en-US" sz="1800" kern="1200"/>
            <a:t>Protect data with readonly members</a:t>
          </a:r>
        </a:p>
        <a:p>
          <a:pPr marL="0" lvl="0" indent="0" algn="ctr" defTabSz="800100">
            <a:lnSpc>
              <a:spcPct val="100000"/>
            </a:lnSpc>
            <a:spcBef>
              <a:spcPct val="0"/>
            </a:spcBef>
            <a:spcAft>
              <a:spcPct val="35000"/>
            </a:spcAft>
            <a:buNone/>
          </a:pPr>
          <a:r>
            <a:rPr lang="en-US" sz="1800" kern="1200"/>
            <a:t>Improved using statements for resource management</a:t>
          </a:r>
        </a:p>
      </dsp:txBody>
      <dsp:txXfrm>
        <a:off x="7727743" y="2006477"/>
        <a:ext cx="3286406" cy="27602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571543" y="1065857"/>
          <a:ext cx="1654721" cy="1400367"/>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2371814"/>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iOS &amp; Android with C#</a:t>
          </a:r>
          <a:endParaRPr lang="en-US" sz="2400" kern="1200"/>
        </a:p>
      </dsp:txBody>
      <dsp:txXfrm>
        <a:off x="114755" y="2371814"/>
        <a:ext cx="3380850" cy="488135"/>
      </dsp:txXfrm>
    </dsp:sp>
    <dsp:sp modelId="{9247A9F3-3C44-4118-94A0-90A6015918F1}">
      <dsp:nvSpPr>
        <dsp:cNvPr id="0" name=""/>
        <dsp:cNvSpPr/>
      </dsp:nvSpPr>
      <dsp:spPr>
        <a:xfrm>
          <a:off x="4069" y="2948897"/>
          <a:ext cx="3585702"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Native performance, native APIs, native UI</a:t>
          </a:r>
        </a:p>
        <a:p>
          <a:pPr marL="0" lvl="0" indent="0" algn="ctr" defTabSz="800100">
            <a:lnSpc>
              <a:spcPct val="100000"/>
            </a:lnSpc>
            <a:spcBef>
              <a:spcPct val="0"/>
            </a:spcBef>
            <a:spcAft>
              <a:spcPct val="35000"/>
            </a:spcAft>
            <a:buNone/>
          </a:pPr>
          <a:r>
            <a:rPr lang="en-US" sz="1800" kern="1200" baseline="0"/>
            <a:t>Build native mobile apps with Visual Studio</a:t>
          </a:r>
        </a:p>
      </dsp:txBody>
      <dsp:txXfrm>
        <a:off x="4069" y="2948897"/>
        <a:ext cx="3585702" cy="1185438"/>
      </dsp:txXfrm>
    </dsp:sp>
    <dsp:sp modelId="{AA30765A-80B4-4B96-ADE6-7DC14350B0DC}">
      <dsp:nvSpPr>
        <dsp:cNvPr id="0" name=""/>
        <dsp:cNvSpPr/>
      </dsp:nvSpPr>
      <dsp:spPr>
        <a:xfrm>
          <a:off x="5003587" y="845058"/>
          <a:ext cx="1444823" cy="1538125"/>
        </a:xfrm>
        <a:prstGeom prst="rect">
          <a:avLst/>
        </a:prstGeom>
        <a:blipFill>
          <a:blip xmlns:r="http://schemas.openxmlformats.org/officeDocument/2006/relationships"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2363313"/>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Cross-Platform</a:t>
          </a:r>
          <a:endParaRPr lang="en-US" sz="2400" kern="1200"/>
        </a:p>
      </dsp:txBody>
      <dsp:txXfrm>
        <a:off x="4149727" y="2363313"/>
        <a:ext cx="3152543" cy="488135"/>
      </dsp:txXfrm>
    </dsp:sp>
    <dsp:sp modelId="{3F1F6005-FCFE-4A2B-BE68-A1F6E1439CDC}">
      <dsp:nvSpPr>
        <dsp:cNvPr id="0" name=""/>
        <dsp:cNvSpPr/>
      </dsp:nvSpPr>
      <dsp:spPr>
        <a:xfrm>
          <a:off x="4139670" y="2893427"/>
          <a:ext cx="3152543" cy="1185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Build cross-platform UIs with Xamarin.Forms</a:t>
          </a:r>
        </a:p>
        <a:p>
          <a:pPr marL="0" lvl="0" indent="0" algn="ctr" defTabSz="800100">
            <a:lnSpc>
              <a:spcPct val="100000"/>
            </a:lnSpc>
            <a:spcBef>
              <a:spcPct val="0"/>
            </a:spcBef>
            <a:spcAft>
              <a:spcPct val="35000"/>
            </a:spcAft>
            <a:buNone/>
          </a:pPr>
          <a:r>
            <a:rPr lang="en-US" sz="1800" kern="1200" baseline="0"/>
            <a:t>Access native APIs from shared code with Xamarin.Essentials</a:t>
          </a:r>
        </a:p>
        <a:p>
          <a:pPr marL="0" lvl="0" indent="0" algn="ctr" defTabSz="800100">
            <a:lnSpc>
              <a:spcPct val="100000"/>
            </a:lnSpc>
            <a:spcBef>
              <a:spcPct val="0"/>
            </a:spcBef>
            <a:spcAft>
              <a:spcPct val="35000"/>
            </a:spcAft>
            <a:buNone/>
          </a:pPr>
          <a:r>
            <a:rPr lang="en-US" sz="1800" kern="1200"/>
            <a:t>Share code with .NET Standard</a:t>
          </a:r>
        </a:p>
      </dsp:txBody>
      <dsp:txXfrm>
        <a:off x="4139670" y="2893427"/>
        <a:ext cx="3152543" cy="1185438"/>
      </dsp:txXfrm>
    </dsp:sp>
    <dsp:sp modelId="{887A2411-E56E-4B51-8FD1-B1B16073166D}">
      <dsp:nvSpPr>
        <dsp:cNvPr id="0" name=""/>
        <dsp:cNvSpPr/>
      </dsp:nvSpPr>
      <dsp:spPr>
        <a:xfrm>
          <a:off x="8878542" y="1092022"/>
          <a:ext cx="1103390" cy="1103390"/>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2334379"/>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Free &amp; Open Source</a:t>
          </a:r>
          <a:endParaRPr lang="en-US" sz="2000" kern="1200"/>
        </a:p>
      </dsp:txBody>
      <dsp:txXfrm>
        <a:off x="7853965" y="2334379"/>
        <a:ext cx="3152543" cy="488135"/>
      </dsp:txXfrm>
    </dsp:sp>
    <dsp:sp modelId="{7F7F6124-89A7-483E-9F78-684E5A198A9B}">
      <dsp:nvSpPr>
        <dsp:cNvPr id="0" name=""/>
        <dsp:cNvSpPr/>
      </dsp:nvSpPr>
      <dsp:spPr>
        <a:xfrm>
          <a:off x="7866291" y="2882987"/>
          <a:ext cx="3152543" cy="631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Xamarin is part of .NET and open source on GitHub</a:t>
          </a:r>
        </a:p>
      </dsp:txBody>
      <dsp:txXfrm>
        <a:off x="7866291" y="2882987"/>
        <a:ext cx="3152543" cy="6318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don’t need to know AngularJS, React, Vue, etc.</a:t>
          </a:r>
          <a:endParaRPr lang="en-US" sz="1800" kern="1200"/>
        </a:p>
        <a:p>
          <a:pPr marL="0" lvl="0" indent="0" algn="ctr" defTabSz="800100">
            <a:lnSpc>
              <a:spcPct val="100000"/>
            </a:lnSpc>
            <a:spcBef>
              <a:spcPct val="0"/>
            </a:spcBef>
            <a:spcAft>
              <a:spcPct val="35000"/>
            </a:spcAft>
            <a:buNone/>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095983"/>
        <a:ext cx="3152543" cy="102899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893853"/>
          <a:ext cx="1104468" cy="110446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129310"/>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Built for .NET developers</a:t>
          </a:r>
          <a:endParaRPr lang="en-US" sz="2400" kern="1200"/>
        </a:p>
      </dsp:txBody>
      <dsp:txXfrm>
        <a:off x="109481" y="2129310"/>
        <a:ext cx="3384155" cy="813559"/>
      </dsp:txXfrm>
    </dsp:sp>
    <dsp:sp modelId="{9247A9F3-3C44-4118-94A0-90A6015918F1}">
      <dsp:nvSpPr>
        <dsp:cNvPr id="0" name=""/>
        <dsp:cNvSpPr/>
      </dsp:nvSpPr>
      <dsp:spPr>
        <a:xfrm>
          <a:off x="6955" y="3003794"/>
          <a:ext cx="3589207" cy="936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Create custom ML models using C# or F# without having to leave the .NET ecosystem</a:t>
          </a:r>
          <a:endParaRPr lang="en-US" sz="1800" kern="1200"/>
        </a:p>
      </dsp:txBody>
      <dsp:txXfrm>
        <a:off x="6955" y="3003794"/>
        <a:ext cx="3589207" cy="936289"/>
      </dsp:txXfrm>
    </dsp:sp>
    <dsp:sp modelId="{AA30765A-80B4-4B96-ADE6-7DC14350B0DC}">
      <dsp:nvSpPr>
        <dsp:cNvPr id="0" name=""/>
        <dsp:cNvSpPr/>
      </dsp:nvSpPr>
      <dsp:spPr>
        <a:xfrm>
          <a:off x="5226233" y="897919"/>
          <a:ext cx="999954" cy="1071691"/>
        </a:xfrm>
        <a:prstGeom prst="rect">
          <a:avLst/>
        </a:prstGeom>
        <a:blipFill>
          <a:blip xmlns:r="http://schemas.openxmlformats.org/officeDocument/2006/relationships"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3000" r="-3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108732"/>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Custom ML made easy with </a:t>
          </a:r>
          <a:r>
            <a:rPr lang="en-US" sz="2400" kern="1200" baseline="0" err="1"/>
            <a:t>AutoML</a:t>
          </a:r>
          <a:endParaRPr lang="en-US" sz="2400" kern="1200"/>
        </a:p>
      </dsp:txBody>
      <dsp:txXfrm>
        <a:off x="4148397" y="2108732"/>
        <a:ext cx="3155625" cy="813559"/>
      </dsp:txXfrm>
    </dsp:sp>
    <dsp:sp modelId="{3F1F6005-FCFE-4A2B-BE68-A1F6E1439CDC}">
      <dsp:nvSpPr>
        <dsp:cNvPr id="0" name=""/>
        <dsp:cNvSpPr/>
      </dsp:nvSpPr>
      <dsp:spPr>
        <a:xfrm>
          <a:off x="4159821" y="2999900"/>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Visual Studio Model Builder and CLI make it super easy to build custom ML Models</a:t>
          </a:r>
          <a:endParaRPr lang="en-US" sz="1800" kern="1200"/>
        </a:p>
      </dsp:txBody>
      <dsp:txXfrm>
        <a:off x="4159821" y="2999900"/>
        <a:ext cx="3155625" cy="952801"/>
      </dsp:txXfrm>
    </dsp:sp>
    <dsp:sp modelId="{887A2411-E56E-4B51-8FD1-B1B16073166D}">
      <dsp:nvSpPr>
        <dsp:cNvPr id="0" name=""/>
        <dsp:cNvSpPr/>
      </dsp:nvSpPr>
      <dsp:spPr>
        <a:xfrm>
          <a:off x="8908613" y="893853"/>
          <a:ext cx="1050913" cy="1087956"/>
        </a:xfrm>
        <a:prstGeom prst="rect">
          <a:avLst/>
        </a:prstGeom>
        <a:blipFill>
          <a:blip xmlns:r="http://schemas.openxmlformats.org/officeDocument/2006/relationships"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l="-2000" r="-2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112798"/>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Extended with TensorFlow &amp; more</a:t>
          </a:r>
          <a:endParaRPr lang="en-US" sz="2000" kern="1200"/>
        </a:p>
      </dsp:txBody>
      <dsp:txXfrm>
        <a:off x="7856257" y="2112798"/>
        <a:ext cx="3155625" cy="813559"/>
      </dsp:txXfrm>
    </dsp:sp>
    <dsp:sp modelId="{7F7F6124-89A7-483E-9F78-684E5A198A9B}">
      <dsp:nvSpPr>
        <dsp:cNvPr id="0" name=""/>
        <dsp:cNvSpPr/>
      </dsp:nvSpPr>
      <dsp:spPr>
        <a:xfrm>
          <a:off x="7856257" y="2976735"/>
          <a:ext cx="3155625" cy="952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Leverage other popular ML frameworks (TensorFlow, ONNX, and more)</a:t>
          </a:r>
          <a:endParaRPr lang="en-US" sz="1800" kern="1200"/>
        </a:p>
      </dsp:txBody>
      <dsp:txXfrm>
        <a:off x="7856257" y="2976735"/>
        <a:ext cx="3155625" cy="95280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545BB7-A221-416D-A54E-23FA9DE371F8}"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843AF9-7886-4F25-BF65-AFB41AD923BC}" type="slidenum">
              <a:rPr lang="en-US" smtClean="0"/>
              <a:t>‹#›</a:t>
            </a:fld>
            <a:endParaRPr lang="en-US"/>
          </a:p>
        </p:txBody>
      </p:sp>
    </p:spTree>
    <p:extLst>
      <p:ext uri="{BB962C8B-B14F-4D97-AF65-F5344CB8AC3E}">
        <p14:creationId xmlns:p14="http://schemas.microsoft.com/office/powerpoint/2010/main" val="1197327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cncf/velocit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1DIDWWKk8B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the past few years, we’ve seen </a:t>
            </a:r>
            <a:r>
              <a:rPr lang="en-US" b="1" i="0"/>
              <a:t>increasing speed </a:t>
            </a:r>
            <a:r>
              <a:rPr lang="en-US"/>
              <a:t>at which </a:t>
            </a:r>
            <a:r>
              <a:rPr lang="en-US" b="1"/>
              <a:t>new technologies emerge </a:t>
            </a:r>
            <a:r>
              <a:rPr lang="en-US"/>
              <a:t>each of which comes with </a:t>
            </a:r>
            <a:r>
              <a:rPr lang="en-US" b="1"/>
              <a:t>domain specific frameworks, tools</a:t>
            </a:r>
            <a:r>
              <a:rPr lang="en-US"/>
              <a:t>, and </a:t>
            </a:r>
            <a:r>
              <a:rPr lang="en-US" b="1"/>
              <a:t>services. </a:t>
            </a:r>
          </a:p>
          <a:p>
            <a:r>
              <a:rPr lang="en-US" b="0"/>
              <a:t>While this enables developers</a:t>
            </a:r>
            <a:r>
              <a:rPr lang="en-US"/>
              <a:t> to </a:t>
            </a:r>
            <a:r>
              <a:rPr lang="en-US" b="1"/>
              <a:t>build anything they want</a:t>
            </a:r>
            <a:r>
              <a:rPr lang="en-US"/>
              <a:t>, it also translates into an </a:t>
            </a:r>
            <a:r>
              <a:rPr lang="en-US" b="1"/>
              <a:t>increase in complexity </a:t>
            </a:r>
            <a:r>
              <a:rPr lang="en-US"/>
              <a:t>and </a:t>
            </a:r>
            <a:r>
              <a:rPr lang="en-US" b="1"/>
              <a:t>less time </a:t>
            </a:r>
            <a:r>
              <a:rPr lang="en-US"/>
              <a:t>to learn each technology deeply. </a:t>
            </a:r>
          </a:p>
          <a:p>
            <a:endParaRPr lang="en-US"/>
          </a:p>
          <a:p>
            <a:r>
              <a:rPr lang="en-US" b="1"/>
              <a:t>Developers are expected to become polyglots</a:t>
            </a:r>
            <a:r>
              <a:rPr lang="en-US"/>
              <a:t>, spanning </a:t>
            </a:r>
            <a:r>
              <a:rPr lang="en-US" b="1"/>
              <a:t>back-end</a:t>
            </a:r>
            <a:r>
              <a:rPr lang="en-US"/>
              <a:t> and </a:t>
            </a:r>
            <a:r>
              <a:rPr lang="en-US" b="1"/>
              <a:t>front-end / client</a:t>
            </a:r>
            <a:r>
              <a:rPr lang="en-US"/>
              <a:t> development. This often means they need work in </a:t>
            </a:r>
            <a:r>
              <a:rPr lang="en-US" b="1" i="0"/>
              <a:t>multiple programming languages </a:t>
            </a:r>
            <a:r>
              <a:rPr lang="en-US"/>
              <a:t>and a diverse set of </a:t>
            </a:r>
            <a:r>
              <a:rPr lang="en-US" b="1"/>
              <a:t>frameworks</a:t>
            </a:r>
            <a:r>
              <a:rPr lang="en-US"/>
              <a:t>. Most recently, more </a:t>
            </a:r>
            <a:r>
              <a:rPr lang="en-US" b="1"/>
              <a:t>solutions</a:t>
            </a:r>
            <a:r>
              <a:rPr lang="en-US"/>
              <a:t> are expected to </a:t>
            </a:r>
            <a:r>
              <a:rPr lang="en-US" b="1"/>
              <a:t>integrate artificial intelligence </a:t>
            </a:r>
            <a:r>
              <a:rPr lang="en-US"/>
              <a:t>adding further complexity as developers attempt to </a:t>
            </a:r>
            <a:r>
              <a:rPr lang="en-US" b="1"/>
              <a:t>master Machine Learning</a:t>
            </a:r>
            <a:r>
              <a:rPr lang="en-US"/>
              <a:t>.</a:t>
            </a:r>
          </a:p>
          <a:p>
            <a:endParaRPr lang="en-US"/>
          </a:p>
          <a:p>
            <a:r>
              <a:rPr lang="en-US"/>
              <a:t>Furthermore, </a:t>
            </a:r>
            <a:r>
              <a:rPr lang="en-US" b="1"/>
              <a:t>modern app development requires knowledge of a variety of deployment mechanisms. </a:t>
            </a:r>
            <a:r>
              <a:rPr lang="en-US" b="0"/>
              <a:t>Whether its</a:t>
            </a:r>
            <a:r>
              <a:rPr lang="en-US"/>
              <a:t> </a:t>
            </a:r>
            <a:r>
              <a:rPr lang="en-US" b="1"/>
              <a:t>containers</a:t>
            </a:r>
            <a:r>
              <a:rPr lang="en-US"/>
              <a:t>, </a:t>
            </a:r>
            <a:r>
              <a:rPr lang="en-US" b="1"/>
              <a:t>microservices</a:t>
            </a:r>
            <a:r>
              <a:rPr lang="en-US"/>
              <a:t>, or </a:t>
            </a:r>
            <a:r>
              <a:rPr lang="en-US" b="1"/>
              <a:t>serverless</a:t>
            </a:r>
            <a:r>
              <a:rPr lang="en-US"/>
              <a:t> architecture (or all of them), developers have to </a:t>
            </a:r>
            <a:r>
              <a:rPr lang="en-US" b="1"/>
              <a:t>design</a:t>
            </a:r>
            <a:r>
              <a:rPr lang="en-US"/>
              <a:t> for </a:t>
            </a:r>
            <a:r>
              <a:rPr lang="en-US" b="1"/>
              <a:t>multiple user experiences </a:t>
            </a:r>
            <a:r>
              <a:rPr lang="en-US"/>
              <a:t>as </a:t>
            </a:r>
            <a:r>
              <a:rPr lang="en-US" b="1"/>
              <a:t>application end-points</a:t>
            </a:r>
            <a:r>
              <a:rPr lang="en-US"/>
              <a:t>, be that </a:t>
            </a:r>
            <a:r>
              <a:rPr lang="en-US" b="1"/>
              <a:t>mobile</a:t>
            </a:r>
            <a:r>
              <a:rPr lang="en-US"/>
              <a:t>, </a:t>
            </a:r>
            <a:r>
              <a:rPr lang="en-US" b="1"/>
              <a:t>IoT</a:t>
            </a:r>
            <a:r>
              <a:rPr lang="en-US"/>
              <a:t>, or other </a:t>
            </a:r>
            <a:r>
              <a:rPr lang="en-US" b="1"/>
              <a:t>devices</a:t>
            </a:r>
            <a:r>
              <a:rPr lang="en-US"/>
              <a:t>, </a:t>
            </a:r>
            <a:r>
              <a:rPr lang="en-US" b="1"/>
              <a:t>chat bots</a:t>
            </a:r>
            <a:r>
              <a:rPr lang="en-US"/>
              <a:t>, </a:t>
            </a:r>
            <a:r>
              <a:rPr lang="en-US" b="1"/>
              <a:t>augmented reality</a:t>
            </a:r>
            <a:r>
              <a:rPr lang="en-US"/>
              <a:t>, and more.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3/6/2020 4:21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27940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coming in May – with our 8.6 release, we’ll introduce support for </a:t>
            </a:r>
            <a:r>
              <a:rPr lang="en-US" b="1" err="1"/>
              <a:t>Blazor</a:t>
            </a:r>
            <a:r>
              <a:rPr lang="en-US" b="1"/>
              <a:t> </a:t>
            </a:r>
            <a:r>
              <a:rPr lang="en-US" b="1" err="1"/>
              <a:t>WebAssembly</a:t>
            </a:r>
            <a:r>
              <a:rPr lang="en-US" b="1"/>
              <a:t>, </a:t>
            </a:r>
            <a:r>
              <a:rPr lang="en-US" b="1" err="1"/>
              <a:t>gRPC</a:t>
            </a:r>
            <a:r>
              <a:rPr lang="en-US" b="1"/>
              <a:t> which is popular for microservices architectures, and support for an Integrated Terminal – so even less context switching. </a:t>
            </a:r>
          </a:p>
        </p:txBody>
      </p:sp>
      <p:sp>
        <p:nvSpPr>
          <p:cNvPr id="4" name="Slide Number Placeholder 3"/>
          <p:cNvSpPr>
            <a:spLocks noGrp="1"/>
          </p:cNvSpPr>
          <p:nvPr>
            <p:ph type="sldNum" sz="quarter" idx="5"/>
          </p:nvPr>
        </p:nvSpPr>
        <p:spPr/>
        <p:txBody>
          <a:bodyPr/>
          <a:lstStyle/>
          <a:p>
            <a:fld id="{32843AF9-7886-4F25-BF65-AFB41AD923BC}" type="slidenum">
              <a:rPr lang="en-US" smtClean="0"/>
              <a:t>11</a:t>
            </a:fld>
            <a:endParaRPr lang="en-US"/>
          </a:p>
        </p:txBody>
      </p:sp>
    </p:spTree>
    <p:extLst>
      <p:ext uri="{BB962C8B-B14F-4D97-AF65-F5344CB8AC3E}">
        <p14:creationId xmlns:p14="http://schemas.microsoft.com/office/powerpoint/2010/main" val="1175720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a:t>These stats show performance and reliability improvements when compared to Visual Studio 2017 for Mac </a:t>
            </a:r>
          </a:p>
          <a:p>
            <a:endParaRPr lang="en-US"/>
          </a:p>
          <a:p>
            <a:r>
              <a:rPr lang="en-US"/>
              <a:t>Overall these releases, we’ve continually improved the performance and reliability of the product. </a:t>
            </a:r>
          </a:p>
          <a:p>
            <a:r>
              <a:rPr lang="en-US"/>
              <a:t>	- We’ve cut hangs by 50% </a:t>
            </a:r>
          </a:p>
          <a:p>
            <a:r>
              <a:rPr lang="en-US"/>
              <a:t>	- Have a 200% improvement in the responsiveness of context menus </a:t>
            </a:r>
          </a:p>
          <a:p>
            <a:r>
              <a:rPr lang="en-US"/>
              <a:t>	- Reduced unhealthy sessions by 25%</a:t>
            </a:r>
          </a:p>
          <a:p>
            <a:r>
              <a:rPr lang="en-US"/>
              <a:t>	- And we’ve improved IntelliSense performance by 400% </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3/6/2020</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65377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Visual Studio for Mac? </a:t>
            </a:r>
          </a:p>
          <a:p>
            <a:endParaRPr lang="en-US"/>
          </a:p>
          <a:p>
            <a:r>
              <a:rPr lang="en-US"/>
              <a:t>It’s the best C# / ASP.NET editor native to the MacOS. </a:t>
            </a:r>
          </a:p>
          <a:p>
            <a:r>
              <a:rPr lang="en-US"/>
              <a:t>	- You get better battery life</a:t>
            </a:r>
          </a:p>
          <a:p>
            <a:r>
              <a:rPr lang="en-US"/>
              <a:t>	- A native MacOS look and feel </a:t>
            </a:r>
          </a:p>
          <a:p>
            <a:r>
              <a:rPr lang="en-US"/>
              <a:t>	- Better integration with MacOS accessibility </a:t>
            </a:r>
          </a:p>
          <a:p>
            <a:r>
              <a:rPr lang="en-US"/>
              <a:t>	- The full IDE experience </a:t>
            </a:r>
          </a:p>
          <a:p>
            <a:r>
              <a:rPr lang="en-US"/>
              <a:t>	- And it’s optimized for .NET core workloads </a:t>
            </a:r>
          </a:p>
          <a:p>
            <a:endParaRPr lang="en-US"/>
          </a:p>
          <a:p>
            <a:endParaRPr lang="en-US"/>
          </a:p>
        </p:txBody>
      </p:sp>
      <p:sp>
        <p:nvSpPr>
          <p:cNvPr id="4" name="Slide Number Placeholder 3"/>
          <p:cNvSpPr>
            <a:spLocks noGrp="1"/>
          </p:cNvSpPr>
          <p:nvPr>
            <p:ph type="sldNum" sz="quarter" idx="5"/>
          </p:nvPr>
        </p:nvSpPr>
        <p:spPr/>
        <p:txBody>
          <a:bodyPr/>
          <a:lstStyle/>
          <a:p>
            <a:fld id="{32843AF9-7886-4F25-BF65-AFB41AD923BC}" type="slidenum">
              <a:rPr lang="en-US" smtClean="0"/>
              <a:t>13</a:t>
            </a:fld>
            <a:endParaRPr lang="en-US"/>
          </a:p>
        </p:txBody>
      </p:sp>
    </p:spTree>
    <p:extLst>
      <p:ext uri="{BB962C8B-B14F-4D97-AF65-F5344CB8AC3E}">
        <p14:creationId xmlns:p14="http://schemas.microsoft.com/office/powerpoint/2010/main" val="3367894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a:t>You can build anything with .NET.  </a:t>
            </a:r>
          </a:p>
          <a:p>
            <a:endParaRPr lang="en-US" baseline="0"/>
          </a:p>
          <a:p>
            <a:r>
              <a:rPr lang="en-US" baseline="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02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a:t>https://insights.stackoverflow.com/survey/2019#most-loved-dreaded-and-wanted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hlinkClick r:id="rId3"/>
              </a:rPr>
              <a:t>https://github.com/cncf/velocity/</a:t>
            </a:r>
            <a:r>
              <a:rPr lang="en-US" sz="1200"/>
              <a:t> </a:t>
            </a:r>
          </a:p>
          <a:p>
            <a:r>
              <a:rPr lang="en-US"/>
              <a:t>https://octoverse.github.com/</a:t>
            </a:r>
          </a:p>
          <a:p>
            <a:r>
              <a:rPr lang="en-US"/>
              <a:t>https://www.techempower.com/benchmarks/#section=data-r18&amp;hw=ph&amp;test=plaintext </a:t>
            </a:r>
          </a:p>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3/6/2020</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Amazing developers like you have built incredible software with .NET for millions of companies around the world, in every industry. Here’s just a few.  You can read their stories on our dot.net website. </a:t>
            </a:r>
          </a:p>
          <a:p>
            <a:endParaRPr lang="en-US" b="0"/>
          </a:p>
          <a:p>
            <a:r>
              <a:rPr lang="en-US" b="0"/>
              <a:t>&lt;CLICK&gt;</a:t>
            </a:r>
          </a:p>
          <a:p>
            <a:endParaRPr lang="en-US" b="1"/>
          </a:p>
          <a:p>
            <a:r>
              <a:rPr lang="en-US" b="1" i="1"/>
              <a:t>Customer notes (optional to call out here. Suggest keep it quick)</a:t>
            </a:r>
          </a:p>
          <a:p>
            <a:r>
              <a:rPr lang="en-US" b="1"/>
              <a:t>Setpoint Medical:</a:t>
            </a:r>
          </a:p>
          <a:p>
            <a:r>
              <a:rPr lang="en-US" sz="1200" b="0" i="0" u="none" strike="noStrike" kern="1200">
                <a:solidFill>
                  <a:schemeClr val="tx1"/>
                </a:solidFill>
                <a:effectLst/>
                <a:latin typeface="+mn-lt"/>
                <a:ea typeface="+mn-ea"/>
                <a:cs typeface="+mn-cs"/>
              </a:rPr>
              <a:t>As a 35-person startup company, </a:t>
            </a:r>
            <a:r>
              <a:rPr lang="en-US" sz="1200" b="1" i="0" u="none" strike="noStrike" kern="1200" err="1">
                <a:solidFill>
                  <a:schemeClr val="tx1"/>
                </a:solidFill>
                <a:effectLst/>
                <a:latin typeface="+mn-lt"/>
                <a:ea typeface="+mn-ea"/>
                <a:cs typeface="+mn-cs"/>
              </a:rPr>
              <a:t>SetPoint</a:t>
            </a:r>
            <a:r>
              <a:rPr lang="en-US" sz="1200" b="1" i="0" u="none" strike="noStrike" kern="1200">
                <a:solidFill>
                  <a:schemeClr val="tx1"/>
                </a:solidFill>
                <a:effectLst/>
                <a:latin typeface="+mn-lt"/>
                <a:ea typeface="+mn-ea"/>
                <a:cs typeface="+mn-cs"/>
              </a:rPr>
              <a:t> Medical is a pioneer in bioelectronic medicine </a:t>
            </a:r>
            <a:r>
              <a:rPr lang="en-US" sz="1200" b="0" i="0" u="none" strike="noStrike" kern="1200">
                <a:solidFill>
                  <a:schemeClr val="tx1"/>
                </a:solidFill>
                <a:effectLst/>
                <a:latin typeface="+mn-lt"/>
                <a:ea typeface="+mn-ea"/>
                <a:cs typeface="+mn-cs"/>
              </a:rPr>
              <a:t>and has developed an implantable electronic therapy for treatment of chronic autoimmune diseases. </a:t>
            </a:r>
            <a:r>
              <a:rPr lang="en-US" sz="1200" b="1" i="0" u="none" strike="noStrike" kern="1200">
                <a:solidFill>
                  <a:schemeClr val="tx1"/>
                </a:solidFill>
                <a:effectLst/>
                <a:latin typeface="+mn-lt"/>
                <a:ea typeface="+mn-ea"/>
                <a:cs typeface="+mn-cs"/>
              </a:rPr>
              <a:t>This field has the potential to disrupt the pharma industry by eliminating drug treatments and side effects for these diseases. </a:t>
            </a:r>
            <a:r>
              <a:rPr lang="en-US" sz="1200" b="0" i="0" u="none" strike="noStrike" kern="1200">
                <a:solidFill>
                  <a:schemeClr val="tx1"/>
                </a:solidFill>
                <a:effectLst/>
                <a:latin typeface="+mn-lt"/>
                <a:ea typeface="+mn-ea"/>
                <a:cs typeface="+mn-cs"/>
              </a:rPr>
              <a:t>They build implantable medical devices used to treat the symptoms of a variety of autoimmune disorders, including Rheumatoid Arthritis, Chron’s Disease, and even Multiple Sclerosis. </a:t>
            </a:r>
            <a:r>
              <a:rPr lang="en-US" b="1"/>
              <a:t> </a:t>
            </a:r>
          </a:p>
          <a:p>
            <a:endParaRPr lang="en-US" b="1"/>
          </a:p>
          <a:p>
            <a:r>
              <a:rPr lang="en-US" b="0"/>
              <a:t>They use WPF for their test infrastructure and applications. </a:t>
            </a:r>
            <a:r>
              <a:rPr lang="en-US" b="1"/>
              <a:t>Moving to .NET Core 3.0 allowed them to take advantage of Windows 10 Bluetooth stack which dramatically simplified their application and helped them achieve regulatory compliance from the US government. </a:t>
            </a:r>
          </a:p>
          <a:p>
            <a:endParaRPr lang="en-US" b="0"/>
          </a:p>
          <a:p>
            <a:r>
              <a:rPr lang="en-US" b="1"/>
              <a:t>UPS: </a:t>
            </a:r>
            <a:r>
              <a:rPr lang="en-US" b="0"/>
              <a:t>(everyone knows UPS)</a:t>
            </a:r>
          </a:p>
          <a:p>
            <a:r>
              <a:rPr lang="en-US" sz="1200" b="0" i="0" u="none" strike="noStrike" kern="1200">
                <a:solidFill>
                  <a:schemeClr val="tx1"/>
                </a:solidFill>
                <a:effectLst/>
                <a:latin typeface="+mn-lt"/>
                <a:ea typeface="+mn-ea"/>
                <a:cs typeface="+mn-cs"/>
              </a:rPr>
              <a:t>UPS Mobile app—has improved customer experience and </a:t>
            </a:r>
            <a:r>
              <a:rPr lang="en-US" sz="1200" b="1" i="0" u="none" strike="noStrike" kern="1200">
                <a:solidFill>
                  <a:schemeClr val="tx1"/>
                </a:solidFill>
                <a:effectLst/>
                <a:latin typeface="+mn-lt"/>
                <a:ea typeface="+mn-ea"/>
                <a:cs typeface="+mn-cs"/>
              </a:rPr>
              <a:t>nearly halved the amount of code, compared with the previous platform-specific versions</a:t>
            </a:r>
            <a:r>
              <a:rPr lang="en-US" sz="1200" b="0" i="0" u="none" strike="noStrike" kern="1200">
                <a:solidFill>
                  <a:schemeClr val="tx1"/>
                </a:solidFill>
                <a:effectLst/>
                <a:latin typeface="+mn-lt"/>
                <a:ea typeface="+mn-ea"/>
                <a:cs typeface="+mn-cs"/>
              </a:rPr>
              <a:t>. Developers quickly brought the app to market using Visual Studio Tools for Xamarin. </a:t>
            </a:r>
          </a:p>
          <a:p>
            <a:endParaRPr lang="en-US" b="0"/>
          </a:p>
          <a:p>
            <a:r>
              <a:rPr lang="en-US" b="1"/>
              <a:t>Siemens </a:t>
            </a:r>
            <a:r>
              <a:rPr lang="en-US" sz="1200" b="1" i="0" u="none" strike="noStrike" kern="1200" err="1">
                <a:solidFill>
                  <a:schemeClr val="tx1"/>
                </a:solidFill>
                <a:effectLst/>
                <a:latin typeface="+mn-lt"/>
                <a:ea typeface="+mn-ea"/>
                <a:cs typeface="+mn-cs"/>
              </a:rPr>
              <a:t>Healthineers</a:t>
            </a:r>
            <a:r>
              <a:rPr lang="en-US" b="1"/>
              <a:t>: </a:t>
            </a:r>
          </a:p>
          <a:p>
            <a:r>
              <a:rPr lang="en-US" sz="1200" b="0" i="0" u="none" strike="noStrike" kern="1200">
                <a:solidFill>
                  <a:schemeClr val="tx1"/>
                </a:solidFill>
                <a:effectLst/>
                <a:latin typeface="+mn-lt"/>
                <a:ea typeface="+mn-ea"/>
                <a:cs typeface="+mn-cs"/>
              </a:rPr>
              <a:t>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is leading the digitalization of healthcare by helping health providers and solution developers bring more value to the delivery of care, ultimately improving the quality of insights derived from healthcare data. 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uses Microsoft Azure to make solutions more accessible, and it </a:t>
            </a:r>
            <a:r>
              <a:rPr lang="en-US" sz="1200" b="1" i="0" u="none" strike="noStrike" kern="1200">
                <a:solidFill>
                  <a:schemeClr val="tx1"/>
                </a:solidFill>
                <a:effectLst/>
                <a:latin typeface="+mn-lt"/>
                <a:ea typeface="+mn-ea"/>
                <a:cs typeface="+mn-cs"/>
              </a:rPr>
              <a:t>uses Azure Kubernetes Service (AKS) and .NET Core for a fast, efficient, and competitive development pipeline.</a:t>
            </a:r>
          </a:p>
          <a:p>
            <a:endParaRPr lang="en-US" sz="1200" b="0" i="0" u="none" strike="noStrike" kern="1200">
              <a:solidFill>
                <a:schemeClr val="tx1"/>
              </a:solidFill>
              <a:effectLst/>
              <a:latin typeface="+mn-lt"/>
              <a:ea typeface="+mn-ea"/>
              <a:cs typeface="+mn-cs"/>
            </a:endParaRPr>
          </a:p>
          <a:p>
            <a:r>
              <a:rPr lang="en-US" b="1"/>
              <a:t>Evolution Software:</a:t>
            </a:r>
          </a:p>
          <a:p>
            <a:r>
              <a:rPr lang="en-US" sz="1200" b="0" i="0" u="none" strike="noStrike" kern="1200">
                <a:solidFill>
                  <a:schemeClr val="tx1"/>
                </a:solidFill>
                <a:effectLst/>
                <a:latin typeface="+mn-lt"/>
                <a:ea typeface="+mn-ea"/>
                <a:cs typeface="+mn-cs"/>
              </a:rPr>
              <a:t>Evolution Software Design, Inc. is a consulting firm that helps other organizations apply technology more effectively through strategic technology solutions and by developing healthcare, e-commerce, agriculture, and enterprise applications. One of the company's recent ventures is in the hazelnut industry, partnering with various hazelnut processing companies to improve the quality of hazelnuts from farm to consumer using machine learning and ML.NET. </a:t>
            </a:r>
            <a:r>
              <a:rPr lang="en-US" b="0"/>
              <a:t>Evolution Software </a:t>
            </a:r>
            <a:r>
              <a:rPr lang="en-US" b="1"/>
              <a:t>uses ML.NET to predict moisture levels of hazelnuts during the commercial drying process and alerts operators when they reach the ideal level.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3/6/2020 4:21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908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hlinkClick r:id="rId3"/>
              </a:rPr>
              <a:t>https://www.youtube.com/watch?v=1DIDWWKk8Bg</a:t>
            </a:r>
            <a:r>
              <a:rPr lang="en-US"/>
              <a:t>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3/6/2020 4:21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7354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228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3/6/2020 4:21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13040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3/6/2020 4:21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347079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a:t>
            </a:r>
            <a:r>
              <a:rPr lang="en-US" b="1"/>
              <a:t>Visual Studio</a:t>
            </a:r>
            <a:r>
              <a:rPr lang="en-US"/>
              <a:t>, our </a:t>
            </a:r>
            <a:r>
              <a:rPr lang="en-US" b="1"/>
              <a:t>mission</a:t>
            </a:r>
            <a:r>
              <a:rPr lang="en-US"/>
              <a:t> is to </a:t>
            </a:r>
            <a:r>
              <a:rPr lang="en-US" b="1" i="0"/>
              <a:t>empower developers </a:t>
            </a:r>
            <a:r>
              <a:rPr lang="en-US" b="0" i="0"/>
              <a:t>and </a:t>
            </a:r>
            <a:r>
              <a:rPr lang="en-US" b="1" i="0"/>
              <a:t>accelerate development teams</a:t>
            </a:r>
            <a:r>
              <a:rPr lang="en-US" b="0" i="0"/>
              <a:t>. </a:t>
            </a:r>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a:t>Today, the </a:t>
            </a:r>
            <a:r>
              <a:rPr lang="en-US" b="1"/>
              <a:t>Visual Studio name</a:t>
            </a:r>
            <a:r>
              <a:rPr lang="en-US" b="0"/>
              <a:t> stands for </a:t>
            </a:r>
            <a:r>
              <a:rPr lang="en-US" b="1"/>
              <a:t>SO much more </a:t>
            </a:r>
            <a:r>
              <a:rPr lang="en-US" b="0"/>
              <a:t>than it ever has </a:t>
            </a:r>
            <a:r>
              <a:rPr lang="en-US" b="1"/>
              <a:t>before</a:t>
            </a:r>
            <a:r>
              <a:rPr lang="en-US" b="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The </a:t>
            </a:r>
            <a:r>
              <a:rPr lang="en-US"/>
              <a:t>core of our </a:t>
            </a:r>
            <a:r>
              <a:rPr lang="en-US" b="1"/>
              <a:t>vision</a:t>
            </a:r>
            <a:r>
              <a:rPr lang="en-US">
                <a:effectLst/>
              </a:rPr>
              <a:t> is to provide “</a:t>
            </a:r>
            <a:r>
              <a:rPr lang="en-US" b="1">
                <a:effectLst/>
              </a:rPr>
              <a:t>best-in-class tools </a:t>
            </a:r>
            <a:r>
              <a:rPr lang="en-US">
                <a:effectLst/>
              </a:rPr>
              <a:t>and services for </a:t>
            </a:r>
            <a:r>
              <a:rPr lang="en-US" b="1">
                <a:effectLst/>
              </a:rPr>
              <a:t>any developer</a:t>
            </a:r>
            <a:r>
              <a:rPr lang="en-US">
                <a:effectLst/>
              </a:rPr>
              <a:t>, building </a:t>
            </a:r>
            <a:r>
              <a:rPr lang="en-US" b="1">
                <a:effectLst/>
              </a:rPr>
              <a:t>any app</a:t>
            </a:r>
            <a:r>
              <a:rPr lang="en-US">
                <a:effectLst/>
              </a:rPr>
              <a:t>, </a:t>
            </a:r>
            <a:r>
              <a:rPr lang="en-US" b="1">
                <a:effectLst/>
              </a:rPr>
              <a:t>for</a:t>
            </a:r>
            <a:r>
              <a:rPr lang="en-US">
                <a:effectLst/>
              </a:rPr>
              <a:t> and </a:t>
            </a:r>
            <a:r>
              <a:rPr lang="en-US" b="1">
                <a:effectLst/>
              </a:rPr>
              <a:t>on</a:t>
            </a:r>
            <a:r>
              <a:rPr lang="en-US">
                <a:effectLst/>
              </a:rPr>
              <a:t> </a:t>
            </a:r>
            <a:r>
              <a:rPr lang="en-US" b="1">
                <a:effectLst/>
              </a:rPr>
              <a:t>any platform</a:t>
            </a:r>
            <a:r>
              <a:rPr lang="en-US">
                <a:effectLst/>
              </a:rPr>
              <a:t>”, so over </a:t>
            </a:r>
            <a:r>
              <a:rPr lang="en-US" b="0"/>
              <a:t>the past few years in particular, we have really </a:t>
            </a:r>
            <a:r>
              <a:rPr lang="en-US" b="1"/>
              <a:t>expanded the product family </a:t>
            </a:r>
            <a:r>
              <a:rPr lang="en-US" b="0"/>
              <a:t>quite a bit to match that vision.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Now we have: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A cockpit style IDE for both PC and Mac dev machines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Which enables developers to develop any app and target any platform they wish (Mobile, Cloud, Web, Desktop, IoT)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a:t>Visual Studio Code as our cross-platform, lightweight code editor.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And developer services like GitHub, Azure DevOps, and Visual Studio App Center</a:t>
            </a:r>
            <a:r>
              <a:rPr lang="en-US" baseline="0"/>
              <a:t> to </a:t>
            </a:r>
            <a:r>
              <a:rPr lang="en-US"/>
              <a:t>complement the IDEs &amp; editors</a:t>
            </a:r>
            <a:r>
              <a:rPr lang="en-US" baseline="0"/>
              <a:t> to complete the full application lifecycle.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a:t>Whether you’re developing for Windows, Mac or Linux, Android or iOS, all of these developer tools make Azure </a:t>
            </a:r>
            <a:r>
              <a:rPr lang="en-US" b="1" i="1" baseline="0"/>
              <a:t>just sing. </a:t>
            </a:r>
            <a:endParaRPr lang="en-US" b="1" i="1"/>
          </a:p>
          <a:p>
            <a:pPr marL="0" indent="0">
              <a:buFont typeface="Arial" panose="020B0604020202020204" pitchFamily="34" charset="0"/>
              <a:buNone/>
              <a:defRPr/>
            </a:pPr>
            <a:endParaRPr lang="en-US"/>
          </a:p>
          <a:p>
            <a:pPr marL="0" indent="0">
              <a:buFont typeface="Arial" panose="020B0604020202020204" pitchFamily="34" charset="0"/>
              <a:buNone/>
              <a:defRPr/>
            </a:pPr>
            <a:r>
              <a:rPr lang="en-US"/>
              <a:t>Today we’re focusing on </a:t>
            </a:r>
            <a:r>
              <a:rPr lang="en-US" b="1"/>
              <a:t>Visual Studio</a:t>
            </a:r>
            <a:r>
              <a:rPr lang="en-US" b="1" baseline="0"/>
              <a:t> for Mac </a:t>
            </a:r>
            <a:r>
              <a:rPr lang="en-US" b="0" baseline="0"/>
              <a:t>which we’ve put a lot of energy into. </a:t>
            </a:r>
          </a:p>
          <a:p>
            <a:pPr marL="0" indent="0">
              <a:buFont typeface="Arial" panose="020B0604020202020204" pitchFamily="34" charset="0"/>
              <a:buNone/>
              <a:defRPr/>
            </a:pPr>
            <a:r>
              <a:rPr lang="en-US" b="1" baseline="0"/>
              <a:t>Visual Studio for Mac </a:t>
            </a:r>
            <a:r>
              <a:rPr lang="en-US" b="0" baseline="0"/>
              <a:t>is for </a:t>
            </a:r>
            <a:r>
              <a:rPr lang="en-US" b="1" baseline="0"/>
              <a:t>C# developers </a:t>
            </a:r>
            <a:r>
              <a:rPr lang="en-US" b="0" baseline="0"/>
              <a:t>who feel at home in the </a:t>
            </a:r>
            <a:r>
              <a:rPr lang="en-US" b="1" baseline="0"/>
              <a:t>Mac OS</a:t>
            </a:r>
            <a:r>
              <a:rPr lang="en-US" b="0" baseline="0"/>
              <a:t>. </a:t>
            </a:r>
          </a:p>
          <a:p>
            <a:pPr marL="0" indent="0">
              <a:buFont typeface="Arial" panose="020B0604020202020204" pitchFamily="34" charset="0"/>
              <a:buNone/>
              <a:defRPr/>
            </a:pPr>
            <a:r>
              <a:rPr lang="en-US" b="0" baseline="0"/>
              <a:t>If you’ve checked it out before – we think it’s time to </a:t>
            </a:r>
            <a:r>
              <a:rPr lang="en-US" b="1" baseline="0"/>
              <a:t>take another look</a:t>
            </a:r>
            <a:r>
              <a:rPr lang="en-US" b="0" baseline="0"/>
              <a:t>. </a:t>
            </a:r>
            <a:endParaRPr lang="en-US" baseline="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3/6/2020 4:21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33768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3/6/2020 4:21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308697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3/6/2020 4:21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707151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We’ve added Windows Desktop support with Windows Forms and WPF support. This brings the capabilities of .NET Core to these UI frameworks which millions of .NET developers are building on today. Particularly useful is the flexible deployment with side-by-side and self-contained EXEs so you don’t have to have .NET installed on the machine first anymore.</a:t>
            </a:r>
          </a:p>
          <a:p>
            <a:endParaRPr lang="en-US" sz="1200"/>
          </a:p>
          <a:p>
            <a:r>
              <a:rPr lang="en-US" sz="1200"/>
              <a:t>We also have some exiting new things for Web developers with </a:t>
            </a:r>
            <a:r>
              <a:rPr lang="en-US" sz="1200" err="1"/>
              <a:t>Blazor</a:t>
            </a:r>
            <a:r>
              <a:rPr lang="en-US" sz="1200"/>
              <a:t>, adding full-stack web development with C# and Razor, allowing you to build beautiful and responsive Single Page Apps without having to write JavaScript!</a:t>
            </a:r>
          </a:p>
          <a:p>
            <a:endParaRPr lang="en-US" sz="1200"/>
          </a:p>
          <a:p>
            <a:r>
              <a:rPr lang="en-US" sz="1200"/>
              <a:t>Additionally we have a ton of improvements for building better cloud native, scalable apps and microservices with ASP.NET and of course some exciting C# 8.0 language features. </a:t>
            </a:r>
          </a:p>
          <a:p>
            <a:endParaRPr lang="en-US" sz="1200"/>
          </a:p>
          <a:p>
            <a:r>
              <a:rPr lang="en-US" sz="1200"/>
              <a:t>&lt;CLICK&gt;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1200" kern="120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3/6/2020 4:21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2037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show you how .NET can be used to build any type of app. We’re going to start with cloud development and microservices. </a:t>
            </a:r>
          </a:p>
          <a:p>
            <a:endParaRPr lang="en-US"/>
          </a:p>
          <a:p>
            <a:r>
              <a:rPr lang="en-US"/>
              <a:t>&lt;CLICK TO NEXT SLIDE&gt;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274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i="1"/>
              <a:t>Briefly explain the software trend to microservices for faster app development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a:p>
          <a:p>
            <a:pPr marL="0" marR="0" lvl="0" indent="0" algn="l" defTabSz="932742" rtl="0" eaLnBrk="1" fontAlgn="auto" latinLnBrk="0" hangingPunct="1">
              <a:lnSpc>
                <a:spcPct val="90000"/>
              </a:lnSpc>
              <a:spcBef>
                <a:spcPts val="0"/>
              </a:spcBef>
              <a:spcAft>
                <a:spcPts val="340"/>
              </a:spcAft>
              <a:buClrTx/>
              <a:buSzTx/>
              <a:buFontTx/>
              <a:buNone/>
              <a:tabLst/>
              <a:defRPr/>
            </a:pPr>
            <a:r>
              <a:rPr lang="en-US" i="0"/>
              <a:t>With the move to the cloud over the last few years, the industry has embraced an architectural pattern for building cloud-scale, reliable services.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Microservices are Independent, immutable deployments within containers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Small scalable services for improved resource utilization</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Teams can focus on their own service without affecting other, use their own tools/stack</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b="1"/>
              <a:t>.NET Core was built for the cloud and is well suited for this type of development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7811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There are many orchestrators you can use to reliably run your microservices. Orchestrators make sure your services are communicating, scaling and performing well -- Kubernetes is one of the most popular. With Azure Kubernetes service you can manage Kubernetes easily.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You don’t need to worry about setting up secure communication of your services</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a:t>AKS automatically takes care of monitoring, scaling and managing all your containers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t>&lt;CLICK&gt;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1590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added a ton of features to ASP.NET Core in version 3.0 on order to make building resilient microservices easier.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to show you just what I mean, I’d like to invite Glenn Condron up on stage.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941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Glenn!</a:t>
            </a:r>
          </a:p>
          <a:p>
            <a:endParaRPr lang="en-US"/>
          </a:p>
          <a:p>
            <a:r>
              <a:rPr lang="en-US"/>
              <a:t>Now let’s talk about C#. </a:t>
            </a:r>
          </a:p>
          <a:p>
            <a:endParaRPr lang="en-US"/>
          </a:p>
          <a:p>
            <a:r>
              <a:rPr lang="en-US"/>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1737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Most features of C# 8.0 capture a common action with new syntax, avoiding the bugs that come from having to write and maintain the longer version you would have had before.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C# 8.0 embraces modern development because the operations that get new syntax are ones with emerging importance in the modern developer landscape, like working with cloud scale datasets and asynchronous communication. </a:t>
            </a:r>
          </a:p>
          <a:p>
            <a:r>
              <a:rPr lang="en-US" sz="1200" kern="1200">
                <a:solidFill>
                  <a:schemeClr val="tx1"/>
                </a:solidFill>
                <a:effectLst/>
                <a:latin typeface="+mn-lt"/>
                <a:ea typeface="+mn-ea"/>
                <a:cs typeface="+mn-cs"/>
              </a:rPr>
              <a:t> </a:t>
            </a:r>
          </a:p>
          <a:p>
            <a:r>
              <a:rPr lang="en-US"/>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182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 the past year, we’ve focused on helping developers </a:t>
            </a:r>
            <a:r>
              <a:rPr lang="en-US" b="1"/>
              <a:t>write better code, faster</a:t>
            </a:r>
            <a:r>
              <a:rPr lang="en-US"/>
              <a:t>. </a:t>
            </a:r>
          </a:p>
          <a:p>
            <a:endParaRPr lang="en-US"/>
          </a:p>
          <a:p>
            <a:r>
              <a:rPr lang="en-US"/>
              <a:t>We know it’s critically important that developers </a:t>
            </a:r>
            <a:r>
              <a:rPr lang="en-US" b="1"/>
              <a:t>keep their focus on the code. </a:t>
            </a:r>
            <a:r>
              <a:rPr lang="en-US" b="0"/>
              <a:t>We’ve </a:t>
            </a:r>
            <a:r>
              <a:rPr lang="en-US" b="1"/>
              <a:t>removed distractions in the UI </a:t>
            </a:r>
            <a:r>
              <a:rPr lang="en-US"/>
              <a:t>making the </a:t>
            </a:r>
            <a:r>
              <a:rPr lang="en-US" b="1"/>
              <a:t>user experience </a:t>
            </a:r>
            <a:r>
              <a:rPr lang="en-US"/>
              <a:t>more </a:t>
            </a:r>
            <a:r>
              <a:rPr lang="en-US" b="1"/>
              <a:t>streamlined</a:t>
            </a:r>
            <a:r>
              <a:rPr lang="en-US"/>
              <a:t>. </a:t>
            </a:r>
          </a:p>
          <a:p>
            <a:endParaRPr lang="en-US"/>
          </a:p>
          <a:p>
            <a:r>
              <a:rPr lang="en-US"/>
              <a:t>For example, when </a:t>
            </a:r>
            <a:r>
              <a:rPr lang="en-US" sz="2800"/>
              <a:t>you launch Visual </a:t>
            </a:r>
            <a:r>
              <a:rPr lang="en-US" sz="1100"/>
              <a:t>Studio</a:t>
            </a:r>
            <a:r>
              <a:rPr lang="en-US" sz="2800"/>
              <a:t> 2019 for Mac, you’ll be presented with a </a:t>
            </a:r>
            <a:r>
              <a:rPr lang="en-US" sz="2800" b="1"/>
              <a:t>new start window</a:t>
            </a:r>
            <a:r>
              <a:rPr lang="en-US" sz="2800"/>
              <a:t>, which is optimized to get you to your code faster. </a:t>
            </a:r>
          </a:p>
          <a:p>
            <a:r>
              <a:rPr lang="en-US" sz="2800"/>
              <a:t>Developers will also find a </a:t>
            </a:r>
            <a:r>
              <a:rPr lang="en-US" sz="2800" b="1"/>
              <a:t>new search experience </a:t>
            </a:r>
            <a:r>
              <a:rPr lang="en-US" sz="2800"/>
              <a:t>in Visual Studio 2019 Mac, enabling them to </a:t>
            </a:r>
            <a:r>
              <a:rPr lang="en-US" sz="2800" b="1"/>
              <a:t>find everything </a:t>
            </a:r>
            <a:r>
              <a:rPr lang="en-US" sz="2800"/>
              <a:t>from a </a:t>
            </a:r>
            <a:r>
              <a:rPr lang="en-US" sz="2800" b="1"/>
              <a:t>single place</a:t>
            </a:r>
            <a:r>
              <a:rPr lang="en-US" sz="2800"/>
              <a:t>. </a:t>
            </a:r>
          </a:p>
          <a:p>
            <a:r>
              <a:rPr lang="en-US" sz="2800"/>
              <a:t>The goal with these improvements is to </a:t>
            </a:r>
            <a:r>
              <a:rPr lang="en-US" sz="2800" b="1"/>
              <a:t>reduce the amount of context switching </a:t>
            </a:r>
            <a:r>
              <a:rPr lang="en-US" sz="2800"/>
              <a:t>you have to do, so you </a:t>
            </a:r>
            <a:r>
              <a:rPr lang="en-US" sz="2800" b="1"/>
              <a:t>can stay in the zone</a:t>
            </a:r>
            <a:r>
              <a:rPr lang="en-US" sz="2800"/>
              <a:t>.</a:t>
            </a:r>
          </a:p>
          <a:p>
            <a:endParaRPr lang="en-US" b="1"/>
          </a:p>
          <a:p>
            <a:r>
              <a:rPr lang="en-US" b="1"/>
              <a:t>Cleaning up and refactoring code </a:t>
            </a:r>
            <a:r>
              <a:rPr lang="en-US"/>
              <a:t>is better than ever to help you comply with the coding standards that have been set by the team. </a:t>
            </a:r>
          </a:p>
          <a:p>
            <a:r>
              <a:rPr lang="en-US"/>
              <a:t>We want you to spend </a:t>
            </a:r>
            <a:r>
              <a:rPr lang="en-US" b="1"/>
              <a:t>less time </a:t>
            </a:r>
            <a:r>
              <a:rPr lang="en-US"/>
              <a:t>on the </a:t>
            </a:r>
            <a:r>
              <a:rPr lang="en-US" b="1"/>
              <a:t>tedious</a:t>
            </a:r>
            <a:r>
              <a:rPr lang="en-US"/>
              <a:t>, </a:t>
            </a:r>
            <a:r>
              <a:rPr lang="en-US" b="1"/>
              <a:t>menial</a:t>
            </a:r>
            <a:r>
              <a:rPr lang="en-US"/>
              <a:t>, and </a:t>
            </a:r>
            <a:r>
              <a:rPr lang="en-US" b="1"/>
              <a:t>repetitive</a:t>
            </a:r>
            <a:r>
              <a:rPr lang="en-US"/>
              <a:t> and </a:t>
            </a:r>
            <a:r>
              <a:rPr lang="en-US" b="1"/>
              <a:t>more time </a:t>
            </a:r>
            <a:r>
              <a:rPr lang="en-US"/>
              <a:t>thinking about the </a:t>
            </a:r>
            <a:r>
              <a:rPr lang="en-US" b="1"/>
              <a:t>code</a:t>
            </a:r>
            <a:r>
              <a:rPr lang="en-US"/>
              <a:t> that’s </a:t>
            </a:r>
            <a:r>
              <a:rPr lang="en-US" b="1"/>
              <a:t>unique to your solution</a:t>
            </a:r>
            <a:r>
              <a:rPr lang="en-US"/>
              <a:t>. </a:t>
            </a:r>
          </a:p>
          <a:p>
            <a:r>
              <a:rPr lang="en-US"/>
              <a:t>We have </a:t>
            </a:r>
            <a:r>
              <a:rPr lang="en-US" b="1"/>
              <a:t>integrated Git </a:t>
            </a:r>
            <a:r>
              <a:rPr lang="en-US"/>
              <a:t>and have designed the IDE to </a:t>
            </a:r>
            <a:r>
              <a:rPr lang="en-US" b="1"/>
              <a:t>feel native to the Cocoa U</a:t>
            </a:r>
            <a:r>
              <a:rPr lang="en-US"/>
              <a:t>I with integration for the </a:t>
            </a:r>
            <a:r>
              <a:rPr lang="en-US" b="1"/>
              <a:t>macOS assistive tech</a:t>
            </a:r>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3/6/2020 4:21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547645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invite Mads up on stage to show off C# 8.0.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9862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Olia!</a:t>
            </a:r>
          </a:p>
          <a:p>
            <a:endParaRPr lang="en-US"/>
          </a:p>
          <a:p>
            <a:r>
              <a:rPr lang="en-US"/>
              <a:t>Next, we have some exciting new features in </a:t>
            </a:r>
            <a:r>
              <a:rPr lang="en-US" err="1"/>
              <a:t>Xamain</a:t>
            </a:r>
            <a:r>
              <a:rPr lang="en-US"/>
              <a:t> for building mobile apps. </a:t>
            </a:r>
          </a:p>
          <a:p>
            <a:endParaRPr lang="en-US"/>
          </a:p>
          <a:p>
            <a:r>
              <a:rPr lang="en-US"/>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936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4915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 like to invite James onto the stage to show off some of these awesome new features.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317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442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is a new client-side web UI framework based on .NET and C# instead of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Well, not anymore!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enables full-stack web development with .NET using only open web standards. .NET Core 3.0 ships support for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Server apps, which enables you to handle client-side UI interactions over a real-time </a:t>
            </a:r>
            <a:r>
              <a:rPr lang="en-US" sz="1200" kern="1200" err="1">
                <a:solidFill>
                  <a:schemeClr val="tx1"/>
                </a:solidFill>
                <a:effectLst/>
                <a:latin typeface="+mn-lt"/>
                <a:ea typeface="+mn-ea"/>
                <a:cs typeface="+mn-cs"/>
              </a:rPr>
              <a:t>SignalR</a:t>
            </a:r>
            <a:r>
              <a:rPr lang="en-US" sz="1200" kern="1200">
                <a:solidFill>
                  <a:schemeClr val="tx1"/>
                </a:solidFill>
                <a:effectLst/>
                <a:latin typeface="+mn-lt"/>
                <a:ea typeface="+mn-ea"/>
                <a:cs typeface="+mn-cs"/>
              </a:rPr>
              <a:t> connection. And in the near future with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 you'll be able to run your .NET code directly in the browser on </a:t>
            </a:r>
            <a:r>
              <a:rPr lang="en-US" sz="1200" kern="1200" err="1">
                <a:solidFill>
                  <a:schemeClr val="tx1"/>
                </a:solidFill>
                <a:effectLst/>
                <a:latin typeface="+mn-lt"/>
                <a:ea typeface="+mn-ea"/>
                <a:cs typeface="+mn-cs"/>
              </a:rPr>
              <a:t>WebAssembly</a:t>
            </a:r>
            <a:r>
              <a:rPr lang="en-US" sz="1200" kern="1200">
                <a:solidFill>
                  <a:schemeClr val="tx1"/>
                </a:solidFill>
                <a:effectLst/>
                <a:latin typeface="+mn-lt"/>
                <a:ea typeface="+mn-ea"/>
                <a:cs typeface="+mn-cs"/>
              </a:rPr>
              <a:t>-based .NET runtime.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09431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970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Support for new scenarios such as Sales Forecasting, Anomaly Detection</a:t>
            </a:r>
          </a:p>
          <a:p>
            <a:r>
              <a:rPr lang="en-US" sz="1200" b="0" i="0" kern="1200">
                <a:solidFill>
                  <a:schemeClr val="tx1"/>
                </a:solidFill>
                <a:effectLst/>
                <a:latin typeface="+mn-lt"/>
                <a:ea typeface="+mn-ea"/>
                <a:cs typeface="+mn-cs"/>
              </a:rPr>
              <a:t>General availability of TensorFlow and ONNX support </a:t>
            </a:r>
          </a:p>
          <a:p>
            <a:r>
              <a:rPr lang="en-US" sz="1200" b="0" i="0" kern="1200">
                <a:solidFill>
                  <a:schemeClr val="tx1"/>
                </a:solidFill>
                <a:effectLst/>
                <a:latin typeface="+mn-lt"/>
                <a:ea typeface="+mn-ea"/>
                <a:cs typeface="+mn-cs"/>
              </a:rPr>
              <a:t>Preview: Native database loader that enables training directly against relational databases</a:t>
            </a:r>
          </a:p>
          <a:p>
            <a:r>
              <a:rPr lang="en-US" sz="1200" b="0" i="0" kern="1200">
                <a:solidFill>
                  <a:schemeClr val="tx1"/>
                </a:solidFill>
                <a:effectLst/>
                <a:latin typeface="+mn-lt"/>
                <a:ea typeface="+mn-ea"/>
                <a:cs typeface="+mn-cs"/>
              </a:rPr>
              <a:t>Preview: Build custom deep learning models using </a:t>
            </a:r>
            <a:r>
              <a:rPr lang="en-US" sz="1200" b="0" i="0" kern="1200" err="1">
                <a:solidFill>
                  <a:schemeClr val="tx1"/>
                </a:solidFill>
                <a:effectLst/>
                <a:latin typeface="+mn-lt"/>
                <a:ea typeface="+mn-ea"/>
                <a:cs typeface="+mn-cs"/>
              </a:rPr>
              <a:t>Tensorflow</a:t>
            </a:r>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Support .NET Core 3 - New scenarios in Model Builder - GitHub Issue classification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"and we're working on adding some cool stuff, which we'll show you an example of in the next demo" .. or something like that (because deep learning for Model Builder won't be released for a while)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147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1">
                <a:effectLst/>
              </a:rPr>
              <a:t>ML.NET 1.4 GA release </a:t>
            </a:r>
            <a:r>
              <a:rPr lang="en-US" sz="882">
                <a:effectLst/>
              </a:rPr>
              <a:t>adds image classification training with the ML.NET API as well as a relational database loader API for reading data used for training models with ML.NET. In addition, a new preview of the Visual Studio Model Builder extension is available which also supports image classification training all from a graphical UI. Finally, we're releasing a preview of </a:t>
            </a:r>
            <a:r>
              <a:rPr lang="en-US" sz="882" err="1">
                <a:effectLst/>
              </a:rPr>
              <a:t>Jupyter</a:t>
            </a:r>
            <a:r>
              <a:rPr lang="en-US" sz="882">
                <a:effectLst/>
              </a:rPr>
              <a:t> support for writing C# &amp; F# code for ML.NET scenarios. </a:t>
            </a:r>
            <a:endParaRPr lang="en-US" sz="1200" kern="1200">
              <a:solidFill>
                <a:schemeClr val="tx1"/>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3/6/2020 4:21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3504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you should absolutely </a:t>
            </a:r>
            <a:r>
              <a:rPr lang="en-US" b="1"/>
              <a:t>customize it </a:t>
            </a:r>
            <a:r>
              <a:rPr lang="en-US"/>
              <a:t>so it’s </a:t>
            </a:r>
            <a:r>
              <a:rPr lang="en-US" b="1"/>
              <a:t>tuned</a:t>
            </a:r>
            <a:r>
              <a:rPr lang="en-US"/>
              <a:t> for your </a:t>
            </a:r>
            <a:r>
              <a:rPr lang="en-US" b="1"/>
              <a:t>optimal productivity</a:t>
            </a:r>
            <a:r>
              <a:rPr lang="en-US"/>
              <a:t>. </a:t>
            </a:r>
          </a:p>
          <a:p>
            <a:r>
              <a:rPr lang="en-US"/>
              <a:t>You can integrate </a:t>
            </a:r>
            <a:r>
              <a:rPr lang="en-US" b="1"/>
              <a:t>custom themes </a:t>
            </a:r>
            <a:r>
              <a:rPr lang="en-US"/>
              <a:t>so you </a:t>
            </a:r>
            <a:r>
              <a:rPr lang="en-US" b="1"/>
              <a:t>feel at home </a:t>
            </a:r>
            <a:r>
              <a:rPr lang="en-US"/>
              <a:t>with your own </a:t>
            </a:r>
            <a:r>
              <a:rPr lang="en-US" b="1"/>
              <a:t>key bindings </a:t>
            </a:r>
            <a:r>
              <a:rPr lang="en-US"/>
              <a:t>and full support for </a:t>
            </a:r>
            <a:r>
              <a:rPr lang="en-US" b="1"/>
              <a:t>custom fonts </a:t>
            </a:r>
            <a:r>
              <a:rPr lang="en-US"/>
              <a:t>and ligatures. </a:t>
            </a:r>
          </a:p>
        </p:txBody>
      </p:sp>
      <p:sp>
        <p:nvSpPr>
          <p:cNvPr id="4" name="Slide Number Placeholder 3"/>
          <p:cNvSpPr>
            <a:spLocks noGrp="1"/>
          </p:cNvSpPr>
          <p:nvPr>
            <p:ph type="sldNum" sz="quarter" idx="5"/>
          </p:nvPr>
        </p:nvSpPr>
        <p:spPr/>
        <p:txBody>
          <a:bodyPr/>
          <a:lstStyle/>
          <a:p>
            <a:fld id="{32843AF9-7886-4F25-BF65-AFB41AD923BC}" type="slidenum">
              <a:rPr lang="en-US" smtClean="0"/>
              <a:t>5</a:t>
            </a:fld>
            <a:endParaRPr lang="en-US"/>
          </a:p>
        </p:txBody>
      </p:sp>
    </p:spTree>
    <p:extLst>
      <p:ext uri="{BB962C8B-B14F-4D97-AF65-F5344CB8AC3E}">
        <p14:creationId xmlns:p14="http://schemas.microsoft.com/office/powerpoint/2010/main" val="23392517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44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And </a:t>
            </a:r>
            <a:r>
              <a:rPr lang="en-US" b="1"/>
              <a:t>with your feedback</a:t>
            </a:r>
            <a:r>
              <a:rPr lang="en-US" b="0"/>
              <a:t>, we’re </a:t>
            </a:r>
            <a:r>
              <a:rPr lang="en-US" b="1"/>
              <a:t>continuously</a:t>
            </a:r>
            <a:r>
              <a:rPr lang="en-US" b="0"/>
              <a:t> </a:t>
            </a:r>
            <a:r>
              <a:rPr lang="en-US" b="1"/>
              <a:t>improving</a:t>
            </a:r>
            <a:r>
              <a:rPr lang="en-US" b="0"/>
              <a:t> the product. </a:t>
            </a:r>
          </a:p>
          <a:p>
            <a:endParaRPr lang="en-US" b="0"/>
          </a:p>
          <a:p>
            <a:r>
              <a:rPr lang="en-US" b="0"/>
              <a:t>With </a:t>
            </a:r>
            <a:r>
              <a:rPr lang="en-US" b="1"/>
              <a:t>8.1</a:t>
            </a:r>
            <a:r>
              <a:rPr lang="en-US" b="0"/>
              <a:t>, we introduced a </a:t>
            </a:r>
            <a:r>
              <a:rPr lang="en-US" b="1"/>
              <a:t>new macOS native C# editor </a:t>
            </a:r>
            <a:r>
              <a:rPr lang="en-US" b="0"/>
              <a:t>so it has support for </a:t>
            </a:r>
            <a:r>
              <a:rPr lang="en-US" b="1"/>
              <a:t>word wrapping</a:t>
            </a:r>
            <a:r>
              <a:rPr lang="en-US" b="0"/>
              <a:t>, the </a:t>
            </a:r>
            <a:r>
              <a:rPr lang="en-US" b="1"/>
              <a:t>best Intellisense experience yet</a:t>
            </a:r>
            <a:r>
              <a:rPr lang="en-US" b="0"/>
              <a:t>, </a:t>
            </a:r>
            <a:r>
              <a:rPr lang="en-US" b="1"/>
              <a:t>glyphs</a:t>
            </a:r>
            <a:r>
              <a:rPr lang="en-US" b="0"/>
              <a:t> and more. </a:t>
            </a:r>
            <a:r>
              <a:rPr lang="en-US" b="1"/>
              <a:t> </a:t>
            </a:r>
          </a:p>
        </p:txBody>
      </p:sp>
      <p:sp>
        <p:nvSpPr>
          <p:cNvPr id="4" name="Slide Number Placeholder 3"/>
          <p:cNvSpPr>
            <a:spLocks noGrp="1"/>
          </p:cNvSpPr>
          <p:nvPr>
            <p:ph type="sldNum" sz="quarter" idx="5"/>
          </p:nvPr>
        </p:nvSpPr>
        <p:spPr/>
        <p:txBody>
          <a:bodyPr/>
          <a:lstStyle/>
          <a:p>
            <a:fld id="{32843AF9-7886-4F25-BF65-AFB41AD923BC}" type="slidenum">
              <a:rPr lang="en-US" smtClean="0"/>
              <a:t>6</a:t>
            </a:fld>
            <a:endParaRPr lang="en-US"/>
          </a:p>
        </p:txBody>
      </p:sp>
    </p:spTree>
    <p:extLst>
      <p:ext uri="{BB962C8B-B14F-4D97-AF65-F5344CB8AC3E}">
        <p14:creationId xmlns:p14="http://schemas.microsoft.com/office/powerpoint/2010/main" val="404781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With 8.2, we continued to improve the editor and improved startup performance significantly. </a:t>
            </a:r>
          </a:p>
        </p:txBody>
      </p:sp>
      <p:sp>
        <p:nvSpPr>
          <p:cNvPr id="4" name="Slide Number Placeholder 3"/>
          <p:cNvSpPr>
            <a:spLocks noGrp="1"/>
          </p:cNvSpPr>
          <p:nvPr>
            <p:ph type="sldNum" sz="quarter" idx="5"/>
          </p:nvPr>
        </p:nvSpPr>
        <p:spPr/>
        <p:txBody>
          <a:bodyPr/>
          <a:lstStyle/>
          <a:p>
            <a:fld id="{32843AF9-7886-4F25-BF65-AFB41AD923BC}" type="slidenum">
              <a:rPr lang="en-US" smtClean="0"/>
              <a:t>7</a:t>
            </a:fld>
            <a:endParaRPr lang="en-US"/>
          </a:p>
        </p:txBody>
      </p:sp>
    </p:spTree>
    <p:extLst>
      <p:ext uri="{BB962C8B-B14F-4D97-AF65-F5344CB8AC3E}">
        <p14:creationId xmlns:p14="http://schemas.microsoft.com/office/powerpoint/2010/main" val="40478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With 8.3, we introduced support for .NET Core 3.0 and C# 8 – ensuring that you have great compatibility with your colleagues on VS for Windows. </a:t>
            </a:r>
          </a:p>
          <a:p>
            <a:r>
              <a:rPr lang="en-US" b="1"/>
              <a:t>We also improved debugger reliability and performance. </a:t>
            </a:r>
          </a:p>
        </p:txBody>
      </p:sp>
      <p:sp>
        <p:nvSpPr>
          <p:cNvPr id="4" name="Slide Number Placeholder 3"/>
          <p:cNvSpPr>
            <a:spLocks noGrp="1"/>
          </p:cNvSpPr>
          <p:nvPr>
            <p:ph type="sldNum" sz="quarter" idx="5"/>
          </p:nvPr>
        </p:nvSpPr>
        <p:spPr/>
        <p:txBody>
          <a:bodyPr/>
          <a:lstStyle/>
          <a:p>
            <a:fld id="{32843AF9-7886-4F25-BF65-AFB41AD923BC}" type="slidenum">
              <a:rPr lang="en-US" smtClean="0"/>
              <a:t>8</a:t>
            </a:fld>
            <a:endParaRPr lang="en-US"/>
          </a:p>
        </p:txBody>
      </p:sp>
    </p:spTree>
    <p:extLst>
      <p:ext uri="{BB962C8B-B14F-4D97-AF65-F5344CB8AC3E}">
        <p14:creationId xmlns:p14="http://schemas.microsoft.com/office/powerpoint/2010/main" val="404781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8.4 was a big release</a:t>
            </a:r>
          </a:p>
          <a:p>
            <a:r>
              <a:rPr lang="en-US" b="1"/>
              <a:t>	- .NET Core 3.1</a:t>
            </a:r>
          </a:p>
          <a:p>
            <a:r>
              <a:rPr lang="en-US" b="1"/>
              <a:t>	- Server-side </a:t>
            </a:r>
            <a:r>
              <a:rPr lang="en-US" b="1" err="1"/>
              <a:t>Blazor</a:t>
            </a:r>
            <a:r>
              <a:rPr lang="en-US" b="1"/>
              <a:t> support</a:t>
            </a:r>
          </a:p>
          <a:p>
            <a:r>
              <a:rPr lang="en-US" b="1"/>
              <a:t>	- Support for .razor files</a:t>
            </a:r>
          </a:p>
          <a:p>
            <a:r>
              <a:rPr lang="en-US" b="1"/>
              <a:t>	- ASP.NET Core templates with support for Authentication out the box </a:t>
            </a:r>
          </a:p>
          <a:p>
            <a:r>
              <a:rPr lang="en-US" b="1"/>
              <a:t>	- And we continually work on improving the developer inner loop with XAML Hot Reload for Xamarin </a:t>
            </a:r>
          </a:p>
        </p:txBody>
      </p:sp>
      <p:sp>
        <p:nvSpPr>
          <p:cNvPr id="4" name="Slide Number Placeholder 3"/>
          <p:cNvSpPr>
            <a:spLocks noGrp="1"/>
          </p:cNvSpPr>
          <p:nvPr>
            <p:ph type="sldNum" sz="quarter" idx="5"/>
          </p:nvPr>
        </p:nvSpPr>
        <p:spPr/>
        <p:txBody>
          <a:bodyPr/>
          <a:lstStyle/>
          <a:p>
            <a:fld id="{32843AF9-7886-4F25-BF65-AFB41AD923BC}" type="slidenum">
              <a:rPr lang="en-US" smtClean="0"/>
              <a:t>9</a:t>
            </a:fld>
            <a:endParaRPr lang="en-US"/>
          </a:p>
        </p:txBody>
      </p:sp>
    </p:spTree>
    <p:extLst>
      <p:ext uri="{BB962C8B-B14F-4D97-AF65-F5344CB8AC3E}">
        <p14:creationId xmlns:p14="http://schemas.microsoft.com/office/powerpoint/2010/main" val="404781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 8.5 we added support for Azure Functions v3 as well as SPA templates with Authentication. </a:t>
            </a:r>
          </a:p>
        </p:txBody>
      </p:sp>
      <p:sp>
        <p:nvSpPr>
          <p:cNvPr id="4" name="Slide Number Placeholder 3"/>
          <p:cNvSpPr>
            <a:spLocks noGrp="1"/>
          </p:cNvSpPr>
          <p:nvPr>
            <p:ph type="sldNum" sz="quarter" idx="5"/>
          </p:nvPr>
        </p:nvSpPr>
        <p:spPr/>
        <p:txBody>
          <a:bodyPr/>
          <a:lstStyle/>
          <a:p>
            <a:fld id="{32843AF9-7886-4F25-BF65-AFB41AD923BC}" type="slidenum">
              <a:rPr lang="en-US" smtClean="0"/>
              <a:t>10</a:t>
            </a:fld>
            <a:endParaRPr lang="en-US"/>
          </a:p>
        </p:txBody>
      </p:sp>
    </p:spTree>
    <p:extLst>
      <p:ext uri="{BB962C8B-B14F-4D97-AF65-F5344CB8AC3E}">
        <p14:creationId xmlns:p14="http://schemas.microsoft.com/office/powerpoint/2010/main" val="404781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C4EB-C4BD-6D48-A31B-769FB804D0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553EBC-71E7-5245-8E3A-A5EDD4A93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4D4A3C-8953-D041-89A1-DA080B79D747}"/>
              </a:ext>
            </a:extLst>
          </p:cNvPr>
          <p:cNvSpPr>
            <a:spLocks noGrp="1"/>
          </p:cNvSpPr>
          <p:nvPr>
            <p:ph type="dt" sz="half" idx="10"/>
          </p:nvPr>
        </p:nvSpPr>
        <p:spPr/>
        <p:txBody>
          <a:bodyPr/>
          <a:lstStyle/>
          <a:p>
            <a:fld id="{CEE38C9D-D1A3-AD4E-922C-27BDEAE8C3C9}" type="datetimeFigureOut">
              <a:rPr lang="en-US" smtClean="0"/>
              <a:t>3/6/2020</a:t>
            </a:fld>
            <a:endParaRPr lang="en-US"/>
          </a:p>
        </p:txBody>
      </p:sp>
      <p:sp>
        <p:nvSpPr>
          <p:cNvPr id="5" name="Footer Placeholder 4">
            <a:extLst>
              <a:ext uri="{FF2B5EF4-FFF2-40B4-BE49-F238E27FC236}">
                <a16:creationId xmlns:a16="http://schemas.microsoft.com/office/drawing/2014/main" id="{E6345E25-8E96-4547-9B80-E546B76169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39D7C-AB14-8B4C-A365-8BF46FC4185A}"/>
              </a:ext>
            </a:extLst>
          </p:cNvPr>
          <p:cNvSpPr>
            <a:spLocks noGrp="1"/>
          </p:cNvSpPr>
          <p:nvPr>
            <p:ph type="sldNum" sz="quarter" idx="12"/>
          </p:nvPr>
        </p:nvSpPr>
        <p:spPr/>
        <p:txBody>
          <a:bodyPr/>
          <a:lstStyle/>
          <a:p>
            <a:fld id="{24037D29-5B3A-5947-BA71-A5535728F697}" type="slidenum">
              <a:rPr lang="en-US" smtClean="0"/>
              <a:t>‹#›</a:t>
            </a:fld>
            <a:endParaRPr lang="en-US"/>
          </a:p>
        </p:txBody>
      </p:sp>
    </p:spTree>
    <p:extLst>
      <p:ext uri="{BB962C8B-B14F-4D97-AF65-F5344CB8AC3E}">
        <p14:creationId xmlns:p14="http://schemas.microsoft.com/office/powerpoint/2010/main" val="2850045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1176"/>
              </a:spcAft>
              <a:buClrTx/>
              <a:buSzPct val="90000"/>
              <a:buFont typeface="Wingdings" panose="05000000000000000000" pitchFamily="2" charset="2"/>
              <a:buNone/>
              <a:tabLst/>
              <a:defRPr sz="2745" b="0" i="0">
                <a:solidFill>
                  <a:srgbClr val="000000"/>
                </a:solidFill>
                <a:latin typeface="+mn-lt"/>
              </a:defRPr>
            </a:lvl1pPr>
            <a:lvl2pPr marL="0" marR="0" indent="0" algn="l" defTabSz="914367" rtl="0" eaLnBrk="1" fontAlgn="auto" latinLnBrk="0" hangingPunct="1">
              <a:lnSpc>
                <a:spcPct val="90000"/>
              </a:lnSpc>
              <a:spcBef>
                <a:spcPts val="0"/>
              </a:spcBef>
              <a:spcAft>
                <a:spcPts val="1765"/>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1"/>
            <a:r>
              <a:rPr lang="pt-BR"/>
              <a:t>Second level point</a:t>
            </a:r>
          </a:p>
          <a:p>
            <a:pPr lvl="0"/>
            <a:r>
              <a:rPr lang="pt-BR"/>
              <a:t>Subhead Segoe UI 28pt</a:t>
            </a:r>
          </a:p>
          <a:p>
            <a:pPr lvl="0"/>
            <a:r>
              <a:rPr lang="pt-BR"/>
              <a:t>Subhead Segoe UI 28pt</a:t>
            </a:r>
          </a:p>
        </p:txBody>
      </p:sp>
    </p:spTree>
    <p:extLst>
      <p:ext uri="{BB962C8B-B14F-4D97-AF65-F5344CB8AC3E}">
        <p14:creationId xmlns:p14="http://schemas.microsoft.com/office/powerpoint/2010/main" val="1126584004"/>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32782"/>
          </a:xfrm>
        </p:spPr>
        <p:txBody>
          <a:bodyPr>
            <a:spAutoFit/>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04458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5705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0" y="2084172"/>
            <a:ext cx="12180570" cy="1158793"/>
          </a:xfrm>
          <a:noFill/>
        </p:spPr>
        <p:txBody>
          <a:bodyPr wrap="square" tIns="91440" bIns="91440" anchor="t" anchorCtr="0">
            <a:spAutoFit/>
          </a:bodyPr>
          <a:lstStyle>
            <a:lvl1pPr algn="ctr">
              <a:defRPr sz="7058" spc="-98" baseline="0">
                <a:solidFill>
                  <a:schemeClr val="tx1"/>
                </a:solidFill>
                <a:latin typeface="+mj-lt"/>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14031396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latin typeface="+mj-lt"/>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1604305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Dark Purp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9760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C4EB-C4BD-6D48-A31B-769FB804D0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553EBC-71E7-5245-8E3A-A5EDD4A93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4D4A3C-8953-D041-89A1-DA080B79D747}"/>
              </a:ext>
            </a:extLst>
          </p:cNvPr>
          <p:cNvSpPr>
            <a:spLocks noGrp="1"/>
          </p:cNvSpPr>
          <p:nvPr>
            <p:ph type="dt" sz="half" idx="10"/>
          </p:nvPr>
        </p:nvSpPr>
        <p:spPr/>
        <p:txBody>
          <a:bodyPr/>
          <a:lstStyle/>
          <a:p>
            <a:fld id="{CEE38C9D-D1A3-AD4E-922C-27BDEAE8C3C9}" type="datetimeFigureOut">
              <a:rPr lang="en-US" smtClean="0"/>
              <a:t>3/6/2020</a:t>
            </a:fld>
            <a:endParaRPr lang="en-US"/>
          </a:p>
        </p:txBody>
      </p:sp>
      <p:sp>
        <p:nvSpPr>
          <p:cNvPr id="5" name="Footer Placeholder 4">
            <a:extLst>
              <a:ext uri="{FF2B5EF4-FFF2-40B4-BE49-F238E27FC236}">
                <a16:creationId xmlns:a16="http://schemas.microsoft.com/office/drawing/2014/main" id="{E6345E25-8E96-4547-9B80-E546B76169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39D7C-AB14-8B4C-A365-8BF46FC4185A}"/>
              </a:ext>
            </a:extLst>
          </p:cNvPr>
          <p:cNvSpPr>
            <a:spLocks noGrp="1"/>
          </p:cNvSpPr>
          <p:nvPr>
            <p:ph type="sldNum" sz="quarter" idx="12"/>
          </p:nvPr>
        </p:nvSpPr>
        <p:spPr/>
        <p:txBody>
          <a:bodyPr/>
          <a:lstStyle/>
          <a:p>
            <a:fld id="{24037D29-5B3A-5947-BA71-A5535728F697}" type="slidenum">
              <a:rPr lang="en-US" smtClean="0"/>
              <a:t>‹#›</a:t>
            </a:fld>
            <a:endParaRPr lang="en-US"/>
          </a:p>
        </p:txBody>
      </p:sp>
    </p:spTree>
    <p:extLst>
      <p:ext uri="{BB962C8B-B14F-4D97-AF65-F5344CB8AC3E}">
        <p14:creationId xmlns:p14="http://schemas.microsoft.com/office/powerpoint/2010/main" val="3216126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6B99-FD3A-B14A-A99D-5E300D7B7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5D34D-E3B2-EA42-9B4F-3C742639F0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8E392-4F5A-CD4F-A27C-A74E6EE3D8A2}"/>
              </a:ext>
            </a:extLst>
          </p:cNvPr>
          <p:cNvSpPr>
            <a:spLocks noGrp="1"/>
          </p:cNvSpPr>
          <p:nvPr>
            <p:ph type="dt" sz="half" idx="10"/>
          </p:nvPr>
        </p:nvSpPr>
        <p:spPr/>
        <p:txBody>
          <a:bodyPr/>
          <a:lstStyle/>
          <a:p>
            <a:fld id="{CEE38C9D-D1A3-AD4E-922C-27BDEAE8C3C9}" type="datetimeFigureOut">
              <a:rPr lang="en-US" smtClean="0"/>
              <a:t>3/6/2020</a:t>
            </a:fld>
            <a:endParaRPr lang="en-US"/>
          </a:p>
        </p:txBody>
      </p:sp>
      <p:sp>
        <p:nvSpPr>
          <p:cNvPr id="5" name="Footer Placeholder 4">
            <a:extLst>
              <a:ext uri="{FF2B5EF4-FFF2-40B4-BE49-F238E27FC236}">
                <a16:creationId xmlns:a16="http://schemas.microsoft.com/office/drawing/2014/main" id="{956B206F-4956-0942-A1DC-F3A00B73D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C4462-BE82-4B41-BF8B-C4BC1F6DC9FB}"/>
              </a:ext>
            </a:extLst>
          </p:cNvPr>
          <p:cNvSpPr>
            <a:spLocks noGrp="1"/>
          </p:cNvSpPr>
          <p:nvPr>
            <p:ph type="sldNum" sz="quarter" idx="12"/>
          </p:nvPr>
        </p:nvSpPr>
        <p:spPr/>
        <p:txBody>
          <a:bodyPr/>
          <a:lstStyle/>
          <a:p>
            <a:fld id="{24037D29-5B3A-5947-BA71-A5535728F697}" type="slidenum">
              <a:rPr lang="en-US" smtClean="0"/>
              <a:t>‹#›</a:t>
            </a:fld>
            <a:endParaRPr lang="en-US"/>
          </a:p>
        </p:txBody>
      </p:sp>
    </p:spTree>
    <p:extLst>
      <p:ext uri="{BB962C8B-B14F-4D97-AF65-F5344CB8AC3E}">
        <p14:creationId xmlns:p14="http://schemas.microsoft.com/office/powerpoint/2010/main" val="1872042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E47EF4-C714-AA4C-8816-78F9EB299295}"/>
              </a:ext>
            </a:extLst>
          </p:cNvPr>
          <p:cNvSpPr>
            <a:spLocks noGrp="1"/>
          </p:cNvSpPr>
          <p:nvPr>
            <p:ph type="dt" sz="half" idx="10"/>
          </p:nvPr>
        </p:nvSpPr>
        <p:spPr/>
        <p:txBody>
          <a:bodyPr/>
          <a:lstStyle/>
          <a:p>
            <a:fld id="{CEE38C9D-D1A3-AD4E-922C-27BDEAE8C3C9}" type="datetimeFigureOut">
              <a:rPr lang="en-US" smtClean="0"/>
              <a:t>3/6/2020</a:t>
            </a:fld>
            <a:endParaRPr lang="en-US"/>
          </a:p>
        </p:txBody>
      </p:sp>
      <p:sp>
        <p:nvSpPr>
          <p:cNvPr id="3" name="Footer Placeholder 2">
            <a:extLst>
              <a:ext uri="{FF2B5EF4-FFF2-40B4-BE49-F238E27FC236}">
                <a16:creationId xmlns:a16="http://schemas.microsoft.com/office/drawing/2014/main" id="{DAEC5BFF-1564-554F-9DF3-D7449897A6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F344B2-B8E9-8F45-9F91-9B4DC504EACB}"/>
              </a:ext>
            </a:extLst>
          </p:cNvPr>
          <p:cNvSpPr>
            <a:spLocks noGrp="1"/>
          </p:cNvSpPr>
          <p:nvPr>
            <p:ph type="sldNum" sz="quarter" idx="12"/>
          </p:nvPr>
        </p:nvSpPr>
        <p:spPr/>
        <p:txBody>
          <a:bodyPr/>
          <a:lstStyle/>
          <a:p>
            <a:fld id="{24037D29-5B3A-5947-BA71-A5535728F697}" type="slidenum">
              <a:rPr lang="en-US" smtClean="0"/>
              <a:t>‹#›</a:t>
            </a:fld>
            <a:endParaRPr lang="en-US"/>
          </a:p>
        </p:txBody>
      </p:sp>
    </p:spTree>
    <p:extLst>
      <p:ext uri="{BB962C8B-B14F-4D97-AF65-F5344CB8AC3E}">
        <p14:creationId xmlns:p14="http://schemas.microsoft.com/office/powerpoint/2010/main" val="1033045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7281108"/>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302649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728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8685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lvl1pPr>
              <a:defRPr sz="3600">
                <a:latin typeface="+mn-lt"/>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85261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3.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A0AF5A-8EF4-294B-B264-E04977D455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CBA5E4-C133-5D4A-81F2-B3C99691F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C6FBC-8E19-924B-A987-68686F05AA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38C9D-D1A3-AD4E-922C-27BDEAE8C3C9}" type="datetimeFigureOut">
              <a:rPr lang="en-US" smtClean="0"/>
              <a:t>3/6/2020</a:t>
            </a:fld>
            <a:endParaRPr lang="en-US"/>
          </a:p>
        </p:txBody>
      </p:sp>
      <p:sp>
        <p:nvSpPr>
          <p:cNvPr id="5" name="Footer Placeholder 4">
            <a:extLst>
              <a:ext uri="{FF2B5EF4-FFF2-40B4-BE49-F238E27FC236}">
                <a16:creationId xmlns:a16="http://schemas.microsoft.com/office/drawing/2014/main" id="{09324C75-859C-4648-AC12-07C7D515C0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6E395-CD4E-C541-9134-3976F078C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37D29-5B3A-5947-BA71-A5535728F697}" type="slidenum">
              <a:rPr lang="en-US" smtClean="0"/>
              <a:t>‹#›</a:t>
            </a:fld>
            <a:endParaRPr lang="en-US"/>
          </a:p>
        </p:txBody>
      </p:sp>
    </p:spTree>
    <p:extLst>
      <p:ext uri="{BB962C8B-B14F-4D97-AF65-F5344CB8AC3E}">
        <p14:creationId xmlns:p14="http://schemas.microsoft.com/office/powerpoint/2010/main" val="3495264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0" r:id="rId4"/>
    <p:sldLayoutId id="2147483662" r:id="rId5"/>
    <p:sldLayoutId id="2147483663" r:id="rId6"/>
    <p:sldLayoutId id="2147483664" r:id="rId7"/>
    <p:sldLayoutId id="2147483667"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0" r:id="rId1"/>
    <p:sldLayoutId id="2147484766"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7738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037058046"/>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896" r:id="rId3"/>
    <p:sldLayoutId id="2147483798" r:id="rId4"/>
    <p:sldLayoutId id="2147483799" r:id="rId5"/>
    <p:sldLayoutId id="2147483898" r:id="rId6"/>
  </p:sldLayoutIdLst>
  <p:transition>
    <p:fade/>
  </p:transition>
  <p:txStyles>
    <p:titleStyle>
      <a:lvl1pPr algn="l" defTabSz="914367" rtl="0" eaLnBrk="1" latinLnBrk="0" hangingPunct="1">
        <a:lnSpc>
          <a:spcPct val="90000"/>
        </a:lnSpc>
        <a:spcBef>
          <a:spcPct val="0"/>
        </a:spcBef>
        <a:buNone/>
        <a:defRPr lang="en-US" sz="3600" b="0" kern="1200" cap="none" spc="-100" baseline="0" dirty="0" smtClean="0">
          <a:ln w="3175">
            <a:noFill/>
          </a:ln>
          <a:gradFill>
            <a:gsLst>
              <a:gs pos="1250">
                <a:schemeClr val="tx1"/>
              </a:gs>
              <a:gs pos="100000">
                <a:schemeClr val="tx1"/>
              </a:gs>
            </a:gsLst>
            <a:lin ang="5400000" scaled="0"/>
          </a:gradFill>
          <a:effectLst/>
          <a:latin typeface="Segoe UI Semibold" panose="020B0702040204020203" pitchFamily="34" charset="0"/>
          <a:ea typeface="+mn-ea"/>
          <a:cs typeface="Segoe UI Semibold" panose="020B0702040204020203"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visualstudio/productinfo/mac-roadmap"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svg"/></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svg"/><Relationship Id="rId3" Type="http://schemas.openxmlformats.org/officeDocument/2006/relationships/image" Target="../media/image37.jpeg"/><Relationship Id="rId21" Type="http://schemas.openxmlformats.org/officeDocument/2006/relationships/image" Target="../media/image55.svg"/><Relationship Id="rId7" Type="http://schemas.openxmlformats.org/officeDocument/2006/relationships/image" Target="../media/image41.png"/><Relationship Id="rId12" Type="http://schemas.openxmlformats.org/officeDocument/2006/relationships/image" Target="../media/image46.jpe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jpeg"/><Relationship Id="rId2" Type="http://schemas.openxmlformats.org/officeDocument/2006/relationships/notesSlide" Target="../notesSlides/notesSlide15.xml"/><Relationship Id="rId16" Type="http://schemas.openxmlformats.org/officeDocument/2006/relationships/image" Target="../media/image50.jpe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24" Type="http://schemas.openxmlformats.org/officeDocument/2006/relationships/image" Target="../media/image58.png"/><Relationship Id="rId32" Type="http://schemas.openxmlformats.org/officeDocument/2006/relationships/image" Target="../media/image66.png"/><Relationship Id="rId5" Type="http://schemas.openxmlformats.org/officeDocument/2006/relationships/image" Target="../media/image39.png"/><Relationship Id="rId15" Type="http://schemas.openxmlformats.org/officeDocument/2006/relationships/image" Target="../media/image49.jpeg"/><Relationship Id="rId23" Type="http://schemas.openxmlformats.org/officeDocument/2006/relationships/image" Target="../media/image57.svg"/><Relationship Id="rId28" Type="http://schemas.openxmlformats.org/officeDocument/2006/relationships/image" Target="../media/image62.sv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sv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jpe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55.sv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svg"/><Relationship Id="rId10" Type="http://schemas.openxmlformats.org/officeDocument/2006/relationships/image" Target="../media/image75.svg"/><Relationship Id="rId4" Type="http://schemas.openxmlformats.org/officeDocument/2006/relationships/image" Target="../media/image70.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07.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s://aka.ms/vs/mac/download" TargetMode="External"/><Relationship Id="rId2" Type="http://schemas.openxmlformats.org/officeDocument/2006/relationships/image" Target="../media/image121.emf"/><Relationship Id="rId1" Type="http://schemas.openxmlformats.org/officeDocument/2006/relationships/slideLayout" Target="../slideLayouts/slideLayout1.xml"/><Relationship Id="rId5" Type="http://schemas.openxmlformats.org/officeDocument/2006/relationships/hyperlink" Target="https://dotnet.microsoft.com/learn/" TargetMode="External"/><Relationship Id="rId4" Type="http://schemas.openxmlformats.org/officeDocument/2006/relationships/hyperlink" Target="https://aka.ms/vsmac-10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25DF8-8A50-D74B-B0B8-CD319AD3D817}"/>
              </a:ext>
            </a:extLst>
          </p:cNvPr>
          <p:cNvPicPr>
            <a:picLocks noChangeAspect="1"/>
          </p:cNvPicPr>
          <p:nvPr/>
        </p:nvPicPr>
        <p:blipFill>
          <a:blip r:embed="rId2"/>
          <a:stretch>
            <a:fillRect/>
          </a:stretch>
        </p:blipFill>
        <p:spPr>
          <a:xfrm>
            <a:off x="8788006" y="222422"/>
            <a:ext cx="4896809" cy="6858000"/>
          </a:xfrm>
          <a:prstGeom prst="rect">
            <a:avLst/>
          </a:prstGeom>
        </p:spPr>
      </p:pic>
      <p:sp>
        <p:nvSpPr>
          <p:cNvPr id="3" name="TextBox 2">
            <a:extLst>
              <a:ext uri="{FF2B5EF4-FFF2-40B4-BE49-F238E27FC236}">
                <a16:creationId xmlns:a16="http://schemas.microsoft.com/office/drawing/2014/main" id="{80D75D55-2F4B-474C-905E-2C80340B7D13}"/>
              </a:ext>
            </a:extLst>
          </p:cNvPr>
          <p:cNvSpPr txBox="1"/>
          <p:nvPr/>
        </p:nvSpPr>
        <p:spPr>
          <a:xfrm>
            <a:off x="1189529" y="1529395"/>
            <a:ext cx="7057826" cy="1569660"/>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A Fresh Look at</a:t>
            </a:r>
          </a:p>
          <a:p>
            <a:r>
              <a:rPr lang="en-US" sz="4800">
                <a:latin typeface="Segoe UI Semibold" panose="020B0702040204020203" pitchFamily="34" charset="0"/>
                <a:cs typeface="Segoe UI Semibold" panose="020B0702040204020203" pitchFamily="34" charset="0"/>
              </a:rPr>
              <a:t>Visual Studio for Mac</a:t>
            </a:r>
          </a:p>
        </p:txBody>
      </p:sp>
      <p:sp>
        <p:nvSpPr>
          <p:cNvPr id="4" name="TextBox 3">
            <a:extLst>
              <a:ext uri="{FF2B5EF4-FFF2-40B4-BE49-F238E27FC236}">
                <a16:creationId xmlns:a16="http://schemas.microsoft.com/office/drawing/2014/main" id="{72E24E63-C4AF-483A-AD4B-B6D7AAA5A9C7}"/>
              </a:ext>
            </a:extLst>
          </p:cNvPr>
          <p:cNvSpPr txBox="1"/>
          <p:nvPr/>
        </p:nvSpPr>
        <p:spPr>
          <a:xfrm>
            <a:off x="1189529" y="4154750"/>
            <a:ext cx="5391925" cy="861774"/>
          </a:xfrm>
          <a:prstGeom prst="rect">
            <a:avLst/>
          </a:prstGeom>
          <a:noFill/>
        </p:spPr>
        <p:txBody>
          <a:bodyPr wrap="none" rtlCol="0">
            <a:spAutoFit/>
          </a:bodyPr>
          <a:lstStyle/>
          <a:p>
            <a:r>
              <a:rPr lang="en-US" sz="3200">
                <a:latin typeface="Segoe UI Semibold" panose="020B0702040204020203" pitchFamily="34" charset="0"/>
                <a:cs typeface="Segoe UI Semibold" panose="020B0702040204020203" pitchFamily="34" charset="0"/>
              </a:rPr>
              <a:t>Amanda Silver</a:t>
            </a:r>
          </a:p>
          <a:p>
            <a:r>
              <a:rPr lang="en-US">
                <a:latin typeface="Segoe UI Semibold" panose="020B0702040204020203" pitchFamily="34" charset="0"/>
                <a:cs typeface="Segoe UI Semibold" panose="020B0702040204020203" pitchFamily="34" charset="0"/>
              </a:rPr>
              <a:t>CVP of Product for Microsoft’s Developer Division</a:t>
            </a:r>
          </a:p>
        </p:txBody>
      </p:sp>
      <p:sp>
        <p:nvSpPr>
          <p:cNvPr id="5" name="TextBox 4">
            <a:extLst>
              <a:ext uri="{FF2B5EF4-FFF2-40B4-BE49-F238E27FC236}">
                <a16:creationId xmlns:a16="http://schemas.microsoft.com/office/drawing/2014/main" id="{E2E6A7F7-CA9C-4C2E-A2F6-ACECE0F14B81}"/>
              </a:ext>
            </a:extLst>
          </p:cNvPr>
          <p:cNvSpPr txBox="1"/>
          <p:nvPr/>
        </p:nvSpPr>
        <p:spPr>
          <a:xfrm>
            <a:off x="1189529" y="5294574"/>
            <a:ext cx="4758739" cy="861774"/>
          </a:xfrm>
          <a:prstGeom prst="rect">
            <a:avLst/>
          </a:prstGeom>
          <a:noFill/>
        </p:spPr>
        <p:txBody>
          <a:bodyPr wrap="none" rtlCol="0">
            <a:spAutoFit/>
          </a:bodyPr>
          <a:lstStyle/>
          <a:p>
            <a:r>
              <a:rPr lang="en-US" sz="3200">
                <a:latin typeface="Segoe UI Semibold" panose="020B0702040204020203" pitchFamily="34" charset="0"/>
                <a:cs typeface="Segoe UI Semibold" panose="020B0702040204020203" pitchFamily="34" charset="0"/>
              </a:rPr>
              <a:t>Scott Hunter</a:t>
            </a:r>
          </a:p>
          <a:p>
            <a:r>
              <a:rPr lang="en-US">
                <a:latin typeface="Segoe UI Semibold" panose="020B0702040204020203" pitchFamily="34" charset="0"/>
                <a:cs typeface="Segoe UI Semibold" panose="020B0702040204020203" pitchFamily="34" charset="0"/>
              </a:rPr>
              <a:t>Partner Director PM, Visual Studio and .NET</a:t>
            </a:r>
          </a:p>
        </p:txBody>
      </p:sp>
    </p:spTree>
    <p:extLst>
      <p:ext uri="{BB962C8B-B14F-4D97-AF65-F5344CB8AC3E}">
        <p14:creationId xmlns:p14="http://schemas.microsoft.com/office/powerpoint/2010/main" val="1270576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639E8C-6B7F-45C0-8DDF-500E317BA31D}"/>
              </a:ext>
            </a:extLst>
          </p:cNvPr>
          <p:cNvSpPr txBox="1"/>
          <p:nvPr/>
        </p:nvSpPr>
        <p:spPr>
          <a:xfrm>
            <a:off x="226783" y="3919768"/>
            <a:ext cx="11424747" cy="400110"/>
          </a:xfrm>
          <a:prstGeom prst="rect">
            <a:avLst/>
          </a:prstGeom>
          <a:noFill/>
        </p:spPr>
        <p:txBody>
          <a:bodyPr wrap="square" rtlCol="0" anchor="t">
            <a:spAutoFit/>
          </a:bodyPr>
          <a:lstStyle/>
          <a:p>
            <a:endParaRPr lang="en-US" sz="2000">
              <a:latin typeface="Segoe UI Semilight" panose="020B0402040204020203" pitchFamily="34" charset="0"/>
              <a:cs typeface="Segoe UI Semilight" panose="020B0402040204020203" pitchFamily="34" charset="0"/>
            </a:endParaRPr>
          </a:p>
        </p:txBody>
      </p:sp>
      <p:grpSp>
        <p:nvGrpSpPr>
          <p:cNvPr id="52" name="Group 51">
            <a:extLst>
              <a:ext uri="{FF2B5EF4-FFF2-40B4-BE49-F238E27FC236}">
                <a16:creationId xmlns:a16="http://schemas.microsoft.com/office/drawing/2014/main" id="{FDF651F6-4B7D-4E94-9013-09FE8BE0CE5A}"/>
              </a:ext>
            </a:extLst>
          </p:cNvPr>
          <p:cNvGrpSpPr/>
          <p:nvPr/>
        </p:nvGrpSpPr>
        <p:grpSpPr>
          <a:xfrm>
            <a:off x="993929" y="1659800"/>
            <a:ext cx="10204142" cy="2226280"/>
            <a:chOff x="373242" y="1659800"/>
            <a:chExt cx="10204142" cy="2226280"/>
          </a:xfrm>
        </p:grpSpPr>
        <p:cxnSp>
          <p:nvCxnSpPr>
            <p:cNvPr id="26" name="Straight Arrow Connector 25">
              <a:extLst>
                <a:ext uri="{FF2B5EF4-FFF2-40B4-BE49-F238E27FC236}">
                  <a16:creationId xmlns:a16="http://schemas.microsoft.com/office/drawing/2014/main" id="{2DCBEE80-498D-4BA9-B3F7-C7E6A3ED75EB}"/>
                </a:ext>
              </a:extLst>
            </p:cNvPr>
            <p:cNvCxnSpPr>
              <a:cxnSpLocks/>
            </p:cNvCxnSpPr>
            <p:nvPr/>
          </p:nvCxnSpPr>
          <p:spPr>
            <a:xfrm>
              <a:off x="489098" y="1903218"/>
              <a:ext cx="10088286" cy="139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B1FD7F22-9DAF-4A11-9838-25832A9A7539}"/>
                </a:ext>
              </a:extLst>
            </p:cNvPr>
            <p:cNvSpPr/>
            <p:nvPr/>
          </p:nvSpPr>
          <p:spPr>
            <a:xfrm>
              <a:off x="897308" y="1683238"/>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520BFB5C-DC35-491A-AABD-DE9545490E71}"/>
                </a:ext>
              </a:extLst>
            </p:cNvPr>
            <p:cNvSpPr/>
            <p:nvPr/>
          </p:nvSpPr>
          <p:spPr>
            <a:xfrm>
              <a:off x="2584855" y="1670635"/>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9" name="Oval 28">
              <a:extLst>
                <a:ext uri="{FF2B5EF4-FFF2-40B4-BE49-F238E27FC236}">
                  <a16:creationId xmlns:a16="http://schemas.microsoft.com/office/drawing/2014/main" id="{94B481A0-DC5C-4456-9DBD-F60D09F39BF6}"/>
                </a:ext>
              </a:extLst>
            </p:cNvPr>
            <p:cNvSpPr/>
            <p:nvPr/>
          </p:nvSpPr>
          <p:spPr>
            <a:xfrm>
              <a:off x="4270544" y="1659800"/>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30" name="Oval 29">
              <a:extLst>
                <a:ext uri="{FF2B5EF4-FFF2-40B4-BE49-F238E27FC236}">
                  <a16:creationId xmlns:a16="http://schemas.microsoft.com/office/drawing/2014/main" id="{E87EE678-F23C-42F0-9F92-CCF019F59853}"/>
                </a:ext>
              </a:extLst>
            </p:cNvPr>
            <p:cNvSpPr/>
            <p:nvPr/>
          </p:nvSpPr>
          <p:spPr>
            <a:xfrm>
              <a:off x="7634830" y="1667740"/>
              <a:ext cx="423097" cy="438108"/>
            </a:xfrm>
            <a:prstGeom prst="ellipse">
              <a:avLst/>
            </a:prstGeom>
            <a:pattFill prst="pct75">
              <a:fgClr>
                <a:srgbClr val="002060"/>
              </a:fgClr>
              <a:bgClr>
                <a:schemeClr val="bg1"/>
              </a:bgClr>
            </a:pattFill>
          </p:spPr>
          <p:style>
            <a:lnRef idx="3">
              <a:schemeClr val="lt1"/>
            </a:lnRef>
            <a:fillRef idx="1">
              <a:schemeClr val="accent2"/>
            </a:fillRef>
            <a:effectRef idx="1">
              <a:schemeClr val="accent2"/>
            </a:effectRef>
            <a:fontRef idx="minor">
              <a:schemeClr val="lt1"/>
            </a:fontRef>
          </p:style>
        </p:sp>
        <p:sp>
          <p:nvSpPr>
            <p:cNvPr id="31" name="Oval 30">
              <a:extLst>
                <a:ext uri="{FF2B5EF4-FFF2-40B4-BE49-F238E27FC236}">
                  <a16:creationId xmlns:a16="http://schemas.microsoft.com/office/drawing/2014/main" id="{9568D3AE-8920-4E5B-9752-90047260A7E7}"/>
                </a:ext>
              </a:extLst>
            </p:cNvPr>
            <p:cNvSpPr/>
            <p:nvPr/>
          </p:nvSpPr>
          <p:spPr>
            <a:xfrm>
              <a:off x="5949140" y="1683238"/>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32" name="Oval 31">
              <a:extLst>
                <a:ext uri="{FF2B5EF4-FFF2-40B4-BE49-F238E27FC236}">
                  <a16:creationId xmlns:a16="http://schemas.microsoft.com/office/drawing/2014/main" id="{710B9913-B1A3-4615-A00A-96AB2279C9E5}"/>
                </a:ext>
              </a:extLst>
            </p:cNvPr>
            <p:cNvSpPr/>
            <p:nvPr/>
          </p:nvSpPr>
          <p:spPr>
            <a:xfrm>
              <a:off x="9317657"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3" name="TextBox 32">
              <a:extLst>
                <a:ext uri="{FF2B5EF4-FFF2-40B4-BE49-F238E27FC236}">
                  <a16:creationId xmlns:a16="http://schemas.microsoft.com/office/drawing/2014/main" id="{EE3965D8-E451-440E-B996-6F16FC170303}"/>
                </a:ext>
              </a:extLst>
            </p:cNvPr>
            <p:cNvSpPr txBox="1"/>
            <p:nvPr/>
          </p:nvSpPr>
          <p:spPr>
            <a:xfrm>
              <a:off x="373242" y="2782616"/>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June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8.1</a:t>
              </a:r>
            </a:p>
          </p:txBody>
        </p:sp>
        <p:cxnSp>
          <p:nvCxnSpPr>
            <p:cNvPr id="34" name="Straight Connector 33">
              <a:extLst>
                <a:ext uri="{FF2B5EF4-FFF2-40B4-BE49-F238E27FC236}">
                  <a16:creationId xmlns:a16="http://schemas.microsoft.com/office/drawing/2014/main" id="{0914392E-8A06-4634-A7D9-924D6A598A8F}"/>
                </a:ext>
              </a:extLst>
            </p:cNvPr>
            <p:cNvCxnSpPr>
              <a:cxnSpLocks/>
              <a:stCxn id="27" idx="4"/>
              <a:endCxn id="33"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E52E52-81D5-4C30-8043-D9B3D7A04DE5}"/>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8.2</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6" name="Straight Connector 35">
              <a:extLst>
                <a:ext uri="{FF2B5EF4-FFF2-40B4-BE49-F238E27FC236}">
                  <a16:creationId xmlns:a16="http://schemas.microsoft.com/office/drawing/2014/main" id="{9A1A395C-BF40-4B00-B907-2EE836F4021F}"/>
                </a:ext>
              </a:extLst>
            </p:cNvPr>
            <p:cNvCxnSpPr>
              <a:cxnSpLocks/>
              <a:stCxn id="28" idx="4"/>
              <a:endCxn id="35"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65FAF7E-85EF-4508-AABB-2FEECFE7DBF3}"/>
                </a:ext>
              </a:extLst>
            </p:cNvPr>
            <p:cNvSpPr txBox="1"/>
            <p:nvPr/>
          </p:nvSpPr>
          <p:spPr>
            <a:xfrm>
              <a:off x="3740753" y="2769225"/>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noProof="0">
                  <a:solidFill>
                    <a:schemeClr val="tx1">
                      <a:lumMod val="50000"/>
                    </a:schemeClr>
                  </a:solidFill>
                  <a:latin typeface="Segoe UI" panose="020B0502040204020203" pitchFamily="34" charset="0"/>
                  <a:cs typeface="Segoe UI" panose="020B0502040204020203" pitchFamily="34" charset="0"/>
                </a:rPr>
                <a:t>Sep</a:t>
              </a: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8.3</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8" name="Straight Connector 37">
              <a:extLst>
                <a:ext uri="{FF2B5EF4-FFF2-40B4-BE49-F238E27FC236}">
                  <a16:creationId xmlns:a16="http://schemas.microsoft.com/office/drawing/2014/main" id="{DC26920F-FB1D-4ED1-BFFD-0BB65F14956B}"/>
                </a:ext>
              </a:extLst>
            </p:cNvPr>
            <p:cNvCxnSpPr>
              <a:cxnSpLocks/>
              <a:stCxn id="29" idx="4"/>
              <a:endCxn id="37"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F195F9B-C457-4EC1-976A-29093FDED8E0}"/>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Jan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8.4</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1" name="Straight Connector 40">
              <a:extLst>
                <a:ext uri="{FF2B5EF4-FFF2-40B4-BE49-F238E27FC236}">
                  <a16:creationId xmlns:a16="http://schemas.microsoft.com/office/drawing/2014/main" id="{0644072E-3CB2-450B-BBAD-B459F89B6DB7}"/>
                </a:ext>
              </a:extLst>
            </p:cNvPr>
            <p:cNvCxnSpPr>
              <a:cxnSpLocks/>
              <a:stCxn id="31" idx="4"/>
              <a:endCxn id="4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446B854-9294-43B4-8253-FCF6291C65C8}"/>
                </a:ext>
              </a:extLst>
            </p:cNvPr>
            <p:cNvSpPr txBox="1"/>
            <p:nvPr/>
          </p:nvSpPr>
          <p:spPr>
            <a:xfrm>
              <a:off x="7101811" y="2769224"/>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Mar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8.5</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3" name="Straight Connector 42">
              <a:extLst>
                <a:ext uri="{FF2B5EF4-FFF2-40B4-BE49-F238E27FC236}">
                  <a16:creationId xmlns:a16="http://schemas.microsoft.com/office/drawing/2014/main" id="{BE082C41-FA82-4158-8113-4BC4F7D7A70C}"/>
                </a:ext>
              </a:extLst>
            </p:cNvPr>
            <p:cNvCxnSpPr>
              <a:cxnSpLocks/>
              <a:stCxn id="30" idx="4"/>
              <a:endCxn id="42"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90CDBD2-9C3C-4C9E-B13B-19B36F87B0F1}"/>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8.6</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923A148E-96E8-454C-A496-A10B05F8FB91}"/>
                </a:ext>
              </a:extLst>
            </p:cNvPr>
            <p:cNvCxnSpPr>
              <a:cxnSpLocks/>
              <a:stCxn id="32" idx="4"/>
              <a:endCxn id="44"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4EDC852F-6745-418E-810F-249F67DE9F86}"/>
              </a:ext>
            </a:extLst>
          </p:cNvPr>
          <p:cNvSpPr txBox="1"/>
          <p:nvPr/>
        </p:nvSpPr>
        <p:spPr>
          <a:xfrm>
            <a:off x="697500" y="390576"/>
            <a:ext cx="5632824" cy="646331"/>
          </a:xfrm>
          <a:prstGeom prst="rect">
            <a:avLst/>
          </a:prstGeom>
          <a:noFill/>
        </p:spPr>
        <p:txBody>
          <a:bodyPr wrap="none" rtlCol="0">
            <a:spAutoFit/>
          </a:bodyPr>
          <a:lstStyle/>
          <a:p>
            <a:r>
              <a:rPr lang="en-US" sz="3600">
                <a:latin typeface="Segoe UI Semibold" panose="020B0702040204020203" pitchFamily="34" charset="0"/>
                <a:cs typeface="Segoe UI Semibold" panose="020B0702040204020203" pitchFamily="34" charset="0"/>
              </a:rPr>
              <a:t>Visual Studio for Mac v8.5</a:t>
            </a:r>
          </a:p>
        </p:txBody>
      </p:sp>
      <p:sp>
        <p:nvSpPr>
          <p:cNvPr id="3" name="TextBox 2">
            <a:extLst>
              <a:ext uri="{FF2B5EF4-FFF2-40B4-BE49-F238E27FC236}">
                <a16:creationId xmlns:a16="http://schemas.microsoft.com/office/drawing/2014/main" id="{CB339361-D5D8-46E0-8996-83247B8317F7}"/>
              </a:ext>
            </a:extLst>
          </p:cNvPr>
          <p:cNvSpPr txBox="1"/>
          <p:nvPr/>
        </p:nvSpPr>
        <p:spPr>
          <a:xfrm>
            <a:off x="993929" y="4299641"/>
            <a:ext cx="8415874" cy="1323439"/>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Segoe UI Semilight" panose="020B0402040204020203" pitchFamily="34" charset="0"/>
                <a:cs typeface="Segoe UI Semilight" panose="020B0402040204020203" pitchFamily="34" charset="0"/>
              </a:rPr>
              <a:t>Azure Functions v3</a:t>
            </a:r>
          </a:p>
          <a:p>
            <a:pPr marL="571500" indent="-571500">
              <a:buFont typeface="Arial" panose="020B0604020202020204" pitchFamily="34" charset="0"/>
              <a:buChar char="•"/>
            </a:pPr>
            <a:r>
              <a:rPr lang="en-US" sz="4000">
                <a:latin typeface="Segoe UI Semilight" panose="020B0402040204020203" pitchFamily="34" charset="0"/>
                <a:cs typeface="Segoe UI Semilight" panose="020B0402040204020203" pitchFamily="34" charset="0"/>
              </a:rPr>
              <a:t>SPA Templates with Authentication</a:t>
            </a:r>
          </a:p>
        </p:txBody>
      </p:sp>
    </p:spTree>
    <p:extLst>
      <p:ext uri="{BB962C8B-B14F-4D97-AF65-F5344CB8AC3E}">
        <p14:creationId xmlns:p14="http://schemas.microsoft.com/office/powerpoint/2010/main" val="217389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639E8C-6B7F-45C0-8DDF-500E317BA31D}"/>
              </a:ext>
            </a:extLst>
          </p:cNvPr>
          <p:cNvSpPr txBox="1"/>
          <p:nvPr/>
        </p:nvSpPr>
        <p:spPr>
          <a:xfrm>
            <a:off x="993929" y="4170847"/>
            <a:ext cx="8004370" cy="1938992"/>
          </a:xfrm>
          <a:prstGeom prst="rect">
            <a:avLst/>
          </a:prstGeom>
          <a:noFill/>
        </p:spPr>
        <p:txBody>
          <a:bodyPr wrap="square" rtlCol="0" anchor="t">
            <a:spAutoFit/>
          </a:bodyPr>
          <a:lstStyle/>
          <a:p>
            <a:pPr marL="571500" indent="-571500">
              <a:buFont typeface="Arial" panose="020B0604020202020204" pitchFamily="34" charset="0"/>
              <a:buChar char="•"/>
            </a:pPr>
            <a:r>
              <a:rPr lang="en-US" sz="4000" err="1">
                <a:latin typeface="Segoe UI Semilight" panose="020B0402040204020203" pitchFamily="34" charset="0"/>
                <a:cs typeface="Segoe UI Semilight" panose="020B0402040204020203" pitchFamily="34" charset="0"/>
              </a:rPr>
              <a:t>Blazor</a:t>
            </a:r>
            <a:r>
              <a:rPr lang="en-US" sz="4000">
                <a:latin typeface="Segoe UI Semilight" panose="020B0402040204020203" pitchFamily="34" charset="0"/>
                <a:cs typeface="Segoe UI Semilight" panose="020B0402040204020203" pitchFamily="34" charset="0"/>
              </a:rPr>
              <a:t> </a:t>
            </a:r>
            <a:r>
              <a:rPr lang="en-US" sz="4000" err="1">
                <a:latin typeface="Segoe UI Semilight" panose="020B0402040204020203" pitchFamily="34" charset="0"/>
                <a:cs typeface="Segoe UI Semilight" panose="020B0402040204020203" pitchFamily="34" charset="0"/>
              </a:rPr>
              <a:t>WebAssembly</a:t>
            </a:r>
            <a:endParaRPr lang="en-US" sz="4000">
              <a:latin typeface="Segoe UI Semilight" panose="020B0402040204020203" pitchFamily="34" charset="0"/>
              <a:cs typeface="Segoe UI Semilight" panose="020B0402040204020203" pitchFamily="34" charset="0"/>
            </a:endParaRPr>
          </a:p>
          <a:p>
            <a:pPr marL="571500" indent="-571500">
              <a:buFont typeface="Arial" panose="020B0604020202020204" pitchFamily="34" charset="0"/>
              <a:buChar char="•"/>
            </a:pPr>
            <a:r>
              <a:rPr lang="en-US" sz="4000" err="1">
                <a:latin typeface="Segoe UI Semilight" panose="020B0402040204020203" pitchFamily="34" charset="0"/>
                <a:cs typeface="Segoe UI Semilight" panose="020B0402040204020203" pitchFamily="34" charset="0"/>
              </a:rPr>
              <a:t>gRPC</a:t>
            </a:r>
            <a:r>
              <a:rPr lang="en-US" sz="4000">
                <a:latin typeface="Segoe UI Semilight" panose="020B0402040204020203" pitchFamily="34" charset="0"/>
                <a:cs typeface="Segoe UI Semilight" panose="020B0402040204020203" pitchFamily="34" charset="0"/>
              </a:rPr>
              <a:t> support</a:t>
            </a:r>
          </a:p>
          <a:p>
            <a:pPr marL="571500" indent="-571500">
              <a:buFont typeface="Arial" panose="020B0604020202020204" pitchFamily="34" charset="0"/>
              <a:buChar char="•"/>
            </a:pPr>
            <a:r>
              <a:rPr lang="en-US" sz="4000">
                <a:latin typeface="Segoe UI Semilight" panose="020B0402040204020203" pitchFamily="34" charset="0"/>
                <a:cs typeface="Segoe UI Semilight" panose="020B0402040204020203" pitchFamily="34" charset="0"/>
              </a:rPr>
              <a:t>Integrated Terminal</a:t>
            </a:r>
          </a:p>
        </p:txBody>
      </p:sp>
      <p:grpSp>
        <p:nvGrpSpPr>
          <p:cNvPr id="52" name="Group 51">
            <a:extLst>
              <a:ext uri="{FF2B5EF4-FFF2-40B4-BE49-F238E27FC236}">
                <a16:creationId xmlns:a16="http://schemas.microsoft.com/office/drawing/2014/main" id="{FDF651F6-4B7D-4E94-9013-09FE8BE0CE5A}"/>
              </a:ext>
            </a:extLst>
          </p:cNvPr>
          <p:cNvGrpSpPr/>
          <p:nvPr/>
        </p:nvGrpSpPr>
        <p:grpSpPr>
          <a:xfrm>
            <a:off x="993929" y="1659800"/>
            <a:ext cx="10204142" cy="2226280"/>
            <a:chOff x="373242" y="1659800"/>
            <a:chExt cx="10204142" cy="2226280"/>
          </a:xfrm>
        </p:grpSpPr>
        <p:cxnSp>
          <p:nvCxnSpPr>
            <p:cNvPr id="26" name="Straight Arrow Connector 25">
              <a:extLst>
                <a:ext uri="{FF2B5EF4-FFF2-40B4-BE49-F238E27FC236}">
                  <a16:creationId xmlns:a16="http://schemas.microsoft.com/office/drawing/2014/main" id="{2DCBEE80-498D-4BA9-B3F7-C7E6A3ED75EB}"/>
                </a:ext>
              </a:extLst>
            </p:cNvPr>
            <p:cNvCxnSpPr>
              <a:cxnSpLocks/>
            </p:cNvCxnSpPr>
            <p:nvPr/>
          </p:nvCxnSpPr>
          <p:spPr>
            <a:xfrm>
              <a:off x="489098" y="1903218"/>
              <a:ext cx="10088286" cy="139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B1FD7F22-9DAF-4A11-9838-25832A9A7539}"/>
                </a:ext>
              </a:extLst>
            </p:cNvPr>
            <p:cNvSpPr/>
            <p:nvPr/>
          </p:nvSpPr>
          <p:spPr>
            <a:xfrm>
              <a:off x="897308" y="1683238"/>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520BFB5C-DC35-491A-AABD-DE9545490E71}"/>
                </a:ext>
              </a:extLst>
            </p:cNvPr>
            <p:cNvSpPr/>
            <p:nvPr/>
          </p:nvSpPr>
          <p:spPr>
            <a:xfrm>
              <a:off x="2584855" y="1670635"/>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9" name="Oval 28">
              <a:extLst>
                <a:ext uri="{FF2B5EF4-FFF2-40B4-BE49-F238E27FC236}">
                  <a16:creationId xmlns:a16="http://schemas.microsoft.com/office/drawing/2014/main" id="{94B481A0-DC5C-4456-9DBD-F60D09F39BF6}"/>
                </a:ext>
              </a:extLst>
            </p:cNvPr>
            <p:cNvSpPr/>
            <p:nvPr/>
          </p:nvSpPr>
          <p:spPr>
            <a:xfrm>
              <a:off x="4270544" y="1659800"/>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30" name="Oval 29">
              <a:extLst>
                <a:ext uri="{FF2B5EF4-FFF2-40B4-BE49-F238E27FC236}">
                  <a16:creationId xmlns:a16="http://schemas.microsoft.com/office/drawing/2014/main" id="{E87EE678-F23C-42F0-9F92-CCF019F59853}"/>
                </a:ext>
              </a:extLst>
            </p:cNvPr>
            <p:cNvSpPr/>
            <p:nvPr/>
          </p:nvSpPr>
          <p:spPr>
            <a:xfrm>
              <a:off x="7634830"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1" name="Oval 30">
              <a:extLst>
                <a:ext uri="{FF2B5EF4-FFF2-40B4-BE49-F238E27FC236}">
                  <a16:creationId xmlns:a16="http://schemas.microsoft.com/office/drawing/2014/main" id="{9568D3AE-8920-4E5B-9752-90047260A7E7}"/>
                </a:ext>
              </a:extLst>
            </p:cNvPr>
            <p:cNvSpPr/>
            <p:nvPr/>
          </p:nvSpPr>
          <p:spPr>
            <a:xfrm>
              <a:off x="5949140"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3" name="TextBox 32">
              <a:extLst>
                <a:ext uri="{FF2B5EF4-FFF2-40B4-BE49-F238E27FC236}">
                  <a16:creationId xmlns:a16="http://schemas.microsoft.com/office/drawing/2014/main" id="{EE3965D8-E451-440E-B996-6F16FC170303}"/>
                </a:ext>
              </a:extLst>
            </p:cNvPr>
            <p:cNvSpPr txBox="1"/>
            <p:nvPr/>
          </p:nvSpPr>
          <p:spPr>
            <a:xfrm>
              <a:off x="373242" y="2782616"/>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June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8.1</a:t>
              </a:r>
            </a:p>
          </p:txBody>
        </p:sp>
        <p:cxnSp>
          <p:nvCxnSpPr>
            <p:cNvPr id="34" name="Straight Connector 33">
              <a:extLst>
                <a:ext uri="{FF2B5EF4-FFF2-40B4-BE49-F238E27FC236}">
                  <a16:creationId xmlns:a16="http://schemas.microsoft.com/office/drawing/2014/main" id="{0914392E-8A06-4634-A7D9-924D6A598A8F}"/>
                </a:ext>
              </a:extLst>
            </p:cNvPr>
            <p:cNvCxnSpPr>
              <a:cxnSpLocks/>
              <a:stCxn id="27" idx="4"/>
              <a:endCxn id="33"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E52E52-81D5-4C30-8043-D9B3D7A04DE5}"/>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8.2</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6" name="Straight Connector 35">
              <a:extLst>
                <a:ext uri="{FF2B5EF4-FFF2-40B4-BE49-F238E27FC236}">
                  <a16:creationId xmlns:a16="http://schemas.microsoft.com/office/drawing/2014/main" id="{9A1A395C-BF40-4B00-B907-2EE836F4021F}"/>
                </a:ext>
              </a:extLst>
            </p:cNvPr>
            <p:cNvCxnSpPr>
              <a:cxnSpLocks/>
              <a:stCxn id="28" idx="4"/>
              <a:endCxn id="35"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65FAF7E-85EF-4508-AABB-2FEECFE7DBF3}"/>
                </a:ext>
              </a:extLst>
            </p:cNvPr>
            <p:cNvSpPr txBox="1"/>
            <p:nvPr/>
          </p:nvSpPr>
          <p:spPr>
            <a:xfrm>
              <a:off x="3740753" y="2769225"/>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noProof="0">
                  <a:solidFill>
                    <a:schemeClr val="tx1">
                      <a:lumMod val="50000"/>
                    </a:schemeClr>
                  </a:solidFill>
                  <a:latin typeface="Segoe UI" panose="020B0502040204020203" pitchFamily="34" charset="0"/>
                  <a:cs typeface="Segoe UI" panose="020B0502040204020203" pitchFamily="34" charset="0"/>
                </a:rPr>
                <a:t>Sep</a:t>
              </a: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8.3</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8" name="Straight Connector 37">
              <a:extLst>
                <a:ext uri="{FF2B5EF4-FFF2-40B4-BE49-F238E27FC236}">
                  <a16:creationId xmlns:a16="http://schemas.microsoft.com/office/drawing/2014/main" id="{DC26920F-FB1D-4ED1-BFFD-0BB65F14956B}"/>
                </a:ext>
              </a:extLst>
            </p:cNvPr>
            <p:cNvCxnSpPr>
              <a:cxnSpLocks/>
              <a:stCxn id="29" idx="4"/>
              <a:endCxn id="37"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F195F9B-C457-4EC1-976A-29093FDED8E0}"/>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Jan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8.4</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1" name="Straight Connector 40">
              <a:extLst>
                <a:ext uri="{FF2B5EF4-FFF2-40B4-BE49-F238E27FC236}">
                  <a16:creationId xmlns:a16="http://schemas.microsoft.com/office/drawing/2014/main" id="{0644072E-3CB2-450B-BBAD-B459F89B6DB7}"/>
                </a:ext>
              </a:extLst>
            </p:cNvPr>
            <p:cNvCxnSpPr>
              <a:cxnSpLocks/>
              <a:stCxn id="31" idx="4"/>
              <a:endCxn id="4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446B854-9294-43B4-8253-FCF6291C65C8}"/>
                </a:ext>
              </a:extLst>
            </p:cNvPr>
            <p:cNvSpPr txBox="1"/>
            <p:nvPr/>
          </p:nvSpPr>
          <p:spPr>
            <a:xfrm>
              <a:off x="7101811" y="2769224"/>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Mar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8.5</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3" name="Straight Connector 42">
              <a:extLst>
                <a:ext uri="{FF2B5EF4-FFF2-40B4-BE49-F238E27FC236}">
                  <a16:creationId xmlns:a16="http://schemas.microsoft.com/office/drawing/2014/main" id="{BE082C41-FA82-4158-8113-4BC4F7D7A70C}"/>
                </a:ext>
              </a:extLst>
            </p:cNvPr>
            <p:cNvCxnSpPr>
              <a:cxnSpLocks/>
              <a:stCxn id="30" idx="4"/>
              <a:endCxn id="42"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90CDBD2-9C3C-4C9E-B13B-19B36F87B0F1}"/>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8.6</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923A148E-96E8-454C-A496-A10B05F8FB91}"/>
                </a:ext>
              </a:extLst>
            </p:cNvPr>
            <p:cNvCxnSpPr>
              <a:cxnSpLocks/>
              <a:endCxn id="44"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4EDC852F-6745-418E-810F-249F67DE9F86}"/>
              </a:ext>
            </a:extLst>
          </p:cNvPr>
          <p:cNvSpPr txBox="1"/>
          <p:nvPr/>
        </p:nvSpPr>
        <p:spPr>
          <a:xfrm>
            <a:off x="697500" y="390576"/>
            <a:ext cx="5634428" cy="646331"/>
          </a:xfrm>
          <a:prstGeom prst="rect">
            <a:avLst/>
          </a:prstGeom>
          <a:noFill/>
        </p:spPr>
        <p:txBody>
          <a:bodyPr wrap="none" rtlCol="0">
            <a:spAutoFit/>
          </a:bodyPr>
          <a:lstStyle/>
          <a:p>
            <a:r>
              <a:rPr lang="en-US" sz="3600">
                <a:latin typeface="Segoe UI Semibold" panose="020B0702040204020203" pitchFamily="34" charset="0"/>
                <a:cs typeface="Segoe UI Semibold" panose="020B0702040204020203" pitchFamily="34" charset="0"/>
              </a:rPr>
              <a:t>Visual Studio for Mac v8.6</a:t>
            </a:r>
          </a:p>
        </p:txBody>
      </p:sp>
      <p:sp>
        <p:nvSpPr>
          <p:cNvPr id="3" name="TextBox 2">
            <a:extLst>
              <a:ext uri="{FF2B5EF4-FFF2-40B4-BE49-F238E27FC236}">
                <a16:creationId xmlns:a16="http://schemas.microsoft.com/office/drawing/2014/main" id="{FB98071A-5043-4A61-A795-C818190F2F5F}"/>
              </a:ext>
            </a:extLst>
          </p:cNvPr>
          <p:cNvSpPr txBox="1"/>
          <p:nvPr/>
        </p:nvSpPr>
        <p:spPr>
          <a:xfrm>
            <a:off x="993929" y="6397048"/>
            <a:ext cx="8925428" cy="369332"/>
          </a:xfrm>
          <a:prstGeom prst="rect">
            <a:avLst/>
          </a:prstGeom>
          <a:noFill/>
        </p:spPr>
        <p:txBody>
          <a:bodyPr wrap="square">
            <a:spAutoFit/>
          </a:bodyPr>
          <a:lstStyle/>
          <a:p>
            <a:r>
              <a:rPr lang="en-US">
                <a:latin typeface="Segoe UI Semilight" panose="020B0402040204020203" pitchFamily="34" charset="0"/>
                <a:cs typeface="Segoe UI Semilight" panose="020B0402040204020203" pitchFamily="34" charset="0"/>
                <a:hlinkClick r:id="rId3"/>
              </a:rPr>
              <a:t>https://docs.microsoft.com/en-us/visualstudio/productinfo/mac-roadmap</a:t>
            </a:r>
            <a:endParaRPr lang="en-US">
              <a:latin typeface="Segoe UI Semilight" panose="020B0402040204020203" pitchFamily="34" charset="0"/>
              <a:cs typeface="Segoe UI Semilight" panose="020B0402040204020203" pitchFamily="34" charset="0"/>
            </a:endParaRPr>
          </a:p>
        </p:txBody>
      </p:sp>
      <p:sp>
        <p:nvSpPr>
          <p:cNvPr id="4" name="Oval 3">
            <a:extLst>
              <a:ext uri="{FF2B5EF4-FFF2-40B4-BE49-F238E27FC236}">
                <a16:creationId xmlns:a16="http://schemas.microsoft.com/office/drawing/2014/main" id="{90CA2A26-34FB-4DAA-8422-4D9B36733D7B}"/>
              </a:ext>
            </a:extLst>
          </p:cNvPr>
          <p:cNvSpPr/>
          <p:nvPr/>
        </p:nvSpPr>
        <p:spPr>
          <a:xfrm>
            <a:off x="9941207" y="1659800"/>
            <a:ext cx="423097" cy="438108"/>
          </a:xfrm>
          <a:prstGeom prst="ellipse">
            <a:avLst/>
          </a:prstGeom>
          <a:pattFill prst="pct75">
            <a:fgClr>
              <a:srgbClr val="002060"/>
            </a:fgClr>
            <a:bgClr>
              <a:schemeClr val="bg1"/>
            </a:bgClr>
          </a:patt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258108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BBA13EB-A8AF-44A9-BBFC-4F40F2A3FF34}"/>
              </a:ext>
            </a:extLst>
          </p:cNvPr>
          <p:cNvSpPr/>
          <p:nvPr/>
        </p:nvSpPr>
        <p:spPr>
          <a:xfrm>
            <a:off x="-1303" y="1410266"/>
            <a:ext cx="12191999" cy="4454768"/>
          </a:xfrm>
          <a:prstGeom prst="rect">
            <a:avLst/>
          </a:prstGeom>
          <a:solidFill>
            <a:srgbClr val="512B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2"/>
          <p:cNvSpPr>
            <a:spLocks noGrp="1"/>
          </p:cNvSpPr>
          <p:nvPr>
            <p:ph type="title" idx="4294967295"/>
          </p:nvPr>
        </p:nvSpPr>
        <p:spPr>
          <a:xfrm>
            <a:off x="392340" y="234184"/>
            <a:ext cx="10345738" cy="900113"/>
          </a:xfrm>
        </p:spPr>
        <p:txBody>
          <a:bodyPr>
            <a:normAutofit fontScale="90000"/>
          </a:bodyPr>
          <a:lstStyle/>
          <a:p>
            <a:r>
              <a:rPr lang="en-US">
                <a:latin typeface="Segoe UI Semibold" panose="020B0702040204020203" pitchFamily="34" charset="0"/>
                <a:cs typeface="Segoe UI Semibold" panose="020B0702040204020203" pitchFamily="34" charset="0"/>
              </a:rPr>
              <a:t>Performance and Reliability Improvements</a:t>
            </a:r>
          </a:p>
        </p:txBody>
      </p:sp>
      <p:cxnSp>
        <p:nvCxnSpPr>
          <p:cNvPr id="10" name="Straight Connector 9"/>
          <p:cNvCxnSpPr>
            <a:cxnSpLocks/>
          </p:cNvCxnSpPr>
          <p:nvPr/>
        </p:nvCxnSpPr>
        <p:spPr>
          <a:xfrm>
            <a:off x="6096000" y="140155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3081" y="3624900"/>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ECC210-714A-4670-AE3A-F0BA04462D4D}"/>
              </a:ext>
            </a:extLst>
          </p:cNvPr>
          <p:cNvSpPr txBox="1"/>
          <p:nvPr/>
        </p:nvSpPr>
        <p:spPr>
          <a:xfrm>
            <a:off x="514925" y="2201513"/>
            <a:ext cx="5143995" cy="738664"/>
          </a:xfrm>
          <a:prstGeom prst="rect">
            <a:avLst/>
          </a:prstGeom>
          <a:noFill/>
        </p:spPr>
        <p:txBody>
          <a:bodyPr wrap="square" rtlCol="0">
            <a:spAutoFit/>
          </a:bodyPr>
          <a:lstStyle/>
          <a:p>
            <a:pPr algn="ctr"/>
            <a:r>
              <a:rPr lang="en-US" sz="4200">
                <a:solidFill>
                  <a:schemeClr val="bg1"/>
                </a:solidFill>
                <a:latin typeface="Segoe UI Light" panose="020B0502040204020203" pitchFamily="34" charset="0"/>
                <a:cs typeface="Segoe UI Light" panose="020B0502040204020203" pitchFamily="34" charset="0"/>
              </a:rPr>
              <a:t>Cut hangs by </a:t>
            </a:r>
            <a:r>
              <a:rPr lang="en-US" sz="4200" b="1">
                <a:solidFill>
                  <a:schemeClr val="bg1"/>
                </a:solidFill>
                <a:latin typeface="Segoe UI Light" panose="020B0502040204020203" pitchFamily="34" charset="0"/>
                <a:cs typeface="Segoe UI Light" panose="020B0502040204020203" pitchFamily="34" charset="0"/>
              </a:rPr>
              <a:t>50%</a:t>
            </a:r>
          </a:p>
        </p:txBody>
      </p:sp>
      <p:sp>
        <p:nvSpPr>
          <p:cNvPr id="25" name="TextBox 24">
            <a:extLst>
              <a:ext uri="{FF2B5EF4-FFF2-40B4-BE49-F238E27FC236}">
                <a16:creationId xmlns:a16="http://schemas.microsoft.com/office/drawing/2014/main" id="{6DDF823C-7964-4FF5-820E-E1418852C1A0}"/>
              </a:ext>
            </a:extLst>
          </p:cNvPr>
          <p:cNvSpPr txBox="1"/>
          <p:nvPr/>
        </p:nvSpPr>
        <p:spPr>
          <a:xfrm>
            <a:off x="6677226" y="1971251"/>
            <a:ext cx="5143995" cy="1200329"/>
          </a:xfrm>
          <a:prstGeom prst="rect">
            <a:avLst/>
          </a:prstGeom>
          <a:noFill/>
        </p:spPr>
        <p:txBody>
          <a:bodyPr wrap="square" rtlCol="0">
            <a:spAutoFit/>
          </a:bodyPr>
          <a:lstStyle/>
          <a:p>
            <a:pPr algn="ctr"/>
            <a:r>
              <a:rPr lang="en-US" sz="3600" b="1">
                <a:solidFill>
                  <a:schemeClr val="bg1"/>
                </a:solidFill>
                <a:latin typeface="Segoe UI Light" panose="020B0502040204020203" pitchFamily="34" charset="0"/>
                <a:cs typeface="Segoe UI Light" panose="020B0502040204020203" pitchFamily="34" charset="0"/>
              </a:rPr>
              <a:t>200%</a:t>
            </a:r>
            <a:r>
              <a:rPr lang="en-US" sz="3600">
                <a:solidFill>
                  <a:schemeClr val="bg1"/>
                </a:solidFill>
                <a:latin typeface="Segoe UI Light" panose="020B0502040204020203" pitchFamily="34" charset="0"/>
                <a:cs typeface="Segoe UI Light" panose="020B0502040204020203" pitchFamily="34" charset="0"/>
              </a:rPr>
              <a:t> increase in Context Menu responsiveness</a:t>
            </a:r>
          </a:p>
        </p:txBody>
      </p:sp>
      <p:sp>
        <p:nvSpPr>
          <p:cNvPr id="26" name="TextBox 25">
            <a:extLst>
              <a:ext uri="{FF2B5EF4-FFF2-40B4-BE49-F238E27FC236}">
                <a16:creationId xmlns:a16="http://schemas.microsoft.com/office/drawing/2014/main" id="{80FCECD3-E3AA-4C3C-B2B9-72BFED18218C}"/>
              </a:ext>
            </a:extLst>
          </p:cNvPr>
          <p:cNvSpPr txBox="1"/>
          <p:nvPr/>
        </p:nvSpPr>
        <p:spPr>
          <a:xfrm>
            <a:off x="6677226" y="4099902"/>
            <a:ext cx="5143995" cy="1384995"/>
          </a:xfrm>
          <a:prstGeom prst="rect">
            <a:avLst/>
          </a:prstGeom>
          <a:noFill/>
        </p:spPr>
        <p:txBody>
          <a:bodyPr wrap="square" rtlCol="0">
            <a:spAutoFit/>
          </a:bodyPr>
          <a:lstStyle/>
          <a:p>
            <a:r>
              <a:rPr lang="en-US" sz="4200">
                <a:solidFill>
                  <a:schemeClr val="bg1"/>
                </a:solidFill>
                <a:latin typeface="Segoe UI Light" panose="020B0502040204020203" pitchFamily="34" charset="0"/>
                <a:cs typeface="Segoe UI Light" panose="020B0502040204020203" pitchFamily="34" charset="0"/>
              </a:rPr>
              <a:t>Increased IntelliSense performance by </a:t>
            </a:r>
            <a:r>
              <a:rPr lang="en-US" sz="4200" b="1">
                <a:solidFill>
                  <a:schemeClr val="bg1"/>
                </a:solidFill>
                <a:latin typeface="Segoe UI Light" panose="020B0502040204020203" pitchFamily="34" charset="0"/>
                <a:cs typeface="Segoe UI Light" panose="020B0502040204020203" pitchFamily="34" charset="0"/>
              </a:rPr>
              <a:t>400%</a:t>
            </a:r>
          </a:p>
        </p:txBody>
      </p:sp>
      <p:sp>
        <p:nvSpPr>
          <p:cNvPr id="27" name="TextBox 26">
            <a:extLst>
              <a:ext uri="{FF2B5EF4-FFF2-40B4-BE49-F238E27FC236}">
                <a16:creationId xmlns:a16="http://schemas.microsoft.com/office/drawing/2014/main" id="{B87CF647-6964-4EAE-B78C-97CB7412A8A6}"/>
              </a:ext>
            </a:extLst>
          </p:cNvPr>
          <p:cNvSpPr txBox="1"/>
          <p:nvPr/>
        </p:nvSpPr>
        <p:spPr>
          <a:xfrm>
            <a:off x="514925" y="4099902"/>
            <a:ext cx="5143995" cy="1384995"/>
          </a:xfrm>
          <a:prstGeom prst="rect">
            <a:avLst/>
          </a:prstGeom>
          <a:noFill/>
        </p:spPr>
        <p:txBody>
          <a:bodyPr wrap="square" rtlCol="0">
            <a:spAutoFit/>
          </a:bodyPr>
          <a:lstStyle/>
          <a:p>
            <a:pPr algn="ctr"/>
            <a:r>
              <a:rPr lang="en-US" sz="4200">
                <a:solidFill>
                  <a:schemeClr val="bg1"/>
                </a:solidFill>
                <a:latin typeface="Segoe UI Light" panose="020B0502040204020203" pitchFamily="34" charset="0"/>
                <a:cs typeface="Segoe UI Light" panose="020B0502040204020203" pitchFamily="34" charset="0"/>
              </a:rPr>
              <a:t>Reduced unhealthy sessions by </a:t>
            </a:r>
            <a:r>
              <a:rPr lang="en-US" sz="4200" b="1">
                <a:solidFill>
                  <a:schemeClr val="bg1"/>
                </a:solidFill>
                <a:latin typeface="Segoe UI Light" panose="020B0502040204020203" pitchFamily="34" charset="0"/>
                <a:cs typeface="Segoe UI Light" panose="020B0502040204020203" pitchFamily="34" charset="0"/>
              </a:rPr>
              <a:t>25%</a:t>
            </a:r>
          </a:p>
        </p:txBody>
      </p:sp>
    </p:spTree>
    <p:extLst>
      <p:ext uri="{BB962C8B-B14F-4D97-AF65-F5344CB8AC3E}">
        <p14:creationId xmlns:p14="http://schemas.microsoft.com/office/powerpoint/2010/main" val="6793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6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left)">
                                      <p:cBhvr>
                                        <p:cTn id="10" dur="8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A0B5F-F495-480A-B5A0-60477C8C11BB}"/>
              </a:ext>
            </a:extLst>
          </p:cNvPr>
          <p:cNvSpPr>
            <a:spLocks noGrp="1"/>
          </p:cNvSpPr>
          <p:nvPr>
            <p:ph type="title"/>
          </p:nvPr>
        </p:nvSpPr>
        <p:spPr>
          <a:xfrm>
            <a:off x="870204" y="606564"/>
            <a:ext cx="10451592" cy="1325563"/>
          </a:xfrm>
        </p:spPr>
        <p:txBody>
          <a:bodyPr anchor="ctr">
            <a:normAutofit/>
          </a:bodyPr>
          <a:lstStyle/>
          <a:p>
            <a:r>
              <a:rPr lang="en-US">
                <a:latin typeface="Segoe UI Semibold" panose="020B0702040204020203" pitchFamily="34" charset="0"/>
                <a:cs typeface="Segoe UI Semibold" panose="020B0702040204020203" pitchFamily="34" charset="0"/>
              </a:rPr>
              <a:t>Why Visual Studio for Mac?</a:t>
            </a:r>
          </a:p>
        </p:txBody>
      </p:sp>
      <p:sp>
        <p:nvSpPr>
          <p:cNvPr id="10" name="Rectangle 9">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5B8A44FF-3F22-4F53-A71F-FBD8205F8B70}"/>
              </a:ext>
            </a:extLst>
          </p:cNvPr>
          <p:cNvGraphicFramePr>
            <a:graphicFrameLocks noGrp="1"/>
          </p:cNvGraphicFramePr>
          <p:nvPr>
            <p:ph idx="1"/>
            <p:extLst>
              <p:ext uri="{D42A27DB-BD31-4B8C-83A1-F6EECF244321}">
                <p14:modId xmlns:p14="http://schemas.microsoft.com/office/powerpoint/2010/main" val="2096202631"/>
              </p:ext>
            </p:extLst>
          </p:nvPr>
        </p:nvGraphicFramePr>
        <p:xfrm>
          <a:off x="400879" y="2236162"/>
          <a:ext cx="11390243" cy="41149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63081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AFDBB-0230-DC49-AB78-E459755DFC6F}"/>
              </a:ext>
            </a:extLst>
          </p:cNvPr>
          <p:cNvPicPr>
            <a:picLocks noChangeAspect="1"/>
          </p:cNvPicPr>
          <p:nvPr/>
        </p:nvPicPr>
        <p:blipFill>
          <a:blip r:embed="rId2"/>
          <a:stretch>
            <a:fillRect/>
          </a:stretch>
        </p:blipFill>
        <p:spPr>
          <a:xfrm>
            <a:off x="9067800" y="2146300"/>
            <a:ext cx="3124200" cy="4711700"/>
          </a:xfrm>
          <a:prstGeom prst="rect">
            <a:avLst/>
          </a:prstGeom>
        </p:spPr>
      </p:pic>
      <p:sp>
        <p:nvSpPr>
          <p:cNvPr id="2" name="TextBox 1">
            <a:extLst>
              <a:ext uri="{FF2B5EF4-FFF2-40B4-BE49-F238E27FC236}">
                <a16:creationId xmlns:a16="http://schemas.microsoft.com/office/drawing/2014/main" id="{E3F6F0D2-D016-4C17-B7B2-86CAB2F05AD9}"/>
              </a:ext>
            </a:extLst>
          </p:cNvPr>
          <p:cNvSpPr txBox="1"/>
          <p:nvPr/>
        </p:nvSpPr>
        <p:spPr>
          <a:xfrm>
            <a:off x="1189528" y="1529395"/>
            <a:ext cx="8411671" cy="1569660"/>
          </a:xfrm>
          <a:prstGeom prst="rect">
            <a:avLst/>
          </a:prstGeom>
          <a:noFill/>
        </p:spPr>
        <p:txBody>
          <a:bodyPr wrap="square" rtlCol="0">
            <a:spAutoFit/>
          </a:bodyPr>
          <a:lstStyle/>
          <a:p>
            <a:r>
              <a:rPr lang="en-US" sz="4800">
                <a:latin typeface="Segoe UI Semibold" panose="020B0702040204020203" pitchFamily="34" charset="0"/>
                <a:cs typeface="Segoe UI Semibold" panose="020B0702040204020203" pitchFamily="34" charset="0"/>
              </a:rPr>
              <a:t>Customer Story: </a:t>
            </a:r>
            <a:br>
              <a:rPr lang="en-US" sz="4800">
                <a:latin typeface="Segoe UI Semibold" panose="020B0702040204020203" pitchFamily="34" charset="0"/>
                <a:cs typeface="Segoe UI Semibold" panose="020B0702040204020203" pitchFamily="34" charset="0"/>
              </a:rPr>
            </a:br>
            <a:r>
              <a:rPr lang="en-US" sz="4800">
                <a:latin typeface="Segoe UI Semibold" panose="020B0702040204020203" pitchFamily="34" charset="0"/>
                <a:cs typeface="Segoe UI Semibold" panose="020B0702040204020203" pitchFamily="34" charset="0"/>
              </a:rPr>
              <a:t>Ernst &amp; Young</a:t>
            </a:r>
          </a:p>
        </p:txBody>
      </p:sp>
      <p:sp>
        <p:nvSpPr>
          <p:cNvPr id="6" name="TextBox 5">
            <a:extLst>
              <a:ext uri="{FF2B5EF4-FFF2-40B4-BE49-F238E27FC236}">
                <a16:creationId xmlns:a16="http://schemas.microsoft.com/office/drawing/2014/main" id="{B63954FE-5B55-42D0-9B50-4076904B8D76}"/>
              </a:ext>
            </a:extLst>
          </p:cNvPr>
          <p:cNvSpPr txBox="1"/>
          <p:nvPr/>
        </p:nvSpPr>
        <p:spPr>
          <a:xfrm>
            <a:off x="1189528" y="4981163"/>
            <a:ext cx="5824030" cy="861774"/>
          </a:xfrm>
          <a:prstGeom prst="rect">
            <a:avLst/>
          </a:prstGeom>
          <a:noFill/>
        </p:spPr>
        <p:txBody>
          <a:bodyPr wrap="none" rtlCol="0">
            <a:spAutoFit/>
          </a:bodyPr>
          <a:lstStyle/>
          <a:p>
            <a:r>
              <a:rPr lang="en-US" sz="3200">
                <a:latin typeface="Segoe UI Semibold" panose="020B0702040204020203" pitchFamily="34" charset="0"/>
                <a:cs typeface="Segoe UI Semibold" panose="020B0702040204020203" pitchFamily="34" charset="0"/>
              </a:rPr>
              <a:t>Aaron </a:t>
            </a:r>
            <a:r>
              <a:rPr lang="en-US" sz="3200" err="1">
                <a:latin typeface="Segoe UI Semibold" panose="020B0702040204020203" pitchFamily="34" charset="0"/>
                <a:cs typeface="Segoe UI Semibold" panose="020B0702040204020203" pitchFamily="34" charset="0"/>
              </a:rPr>
              <a:t>LaBeau</a:t>
            </a:r>
            <a:endParaRPr lang="en-US" sz="3200">
              <a:latin typeface="Segoe UI Semibold" panose="020B0702040204020203" pitchFamily="34" charset="0"/>
              <a:cs typeface="Segoe UI Semibold" panose="020B0702040204020203" pitchFamily="34" charset="0"/>
            </a:endParaRPr>
          </a:p>
          <a:p>
            <a:r>
              <a:rPr lang="en-US">
                <a:latin typeface="Segoe UI Semibold" panose="020B0702040204020203" pitchFamily="34" charset="0"/>
                <a:cs typeface="Segoe UI Semibold" panose="020B0702040204020203" pitchFamily="34" charset="0"/>
              </a:rPr>
              <a:t>EY Client Technology | Mobile Technologies Tech Lead</a:t>
            </a:r>
          </a:p>
        </p:txBody>
      </p:sp>
    </p:spTree>
    <p:extLst>
      <p:ext uri="{BB962C8B-B14F-4D97-AF65-F5344CB8AC3E}">
        <p14:creationId xmlns:p14="http://schemas.microsoft.com/office/powerpoint/2010/main" val="392783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AFDBB-0230-DC49-AB78-E459755DFC6F}"/>
              </a:ext>
            </a:extLst>
          </p:cNvPr>
          <p:cNvPicPr>
            <a:picLocks noChangeAspect="1"/>
          </p:cNvPicPr>
          <p:nvPr/>
        </p:nvPicPr>
        <p:blipFill>
          <a:blip r:embed="rId2"/>
          <a:stretch>
            <a:fillRect/>
          </a:stretch>
        </p:blipFill>
        <p:spPr>
          <a:xfrm>
            <a:off x="9067800" y="2146300"/>
            <a:ext cx="3124200" cy="4711700"/>
          </a:xfrm>
          <a:prstGeom prst="rect">
            <a:avLst/>
          </a:prstGeom>
        </p:spPr>
      </p:pic>
      <p:sp>
        <p:nvSpPr>
          <p:cNvPr id="2" name="TextBox 1">
            <a:extLst>
              <a:ext uri="{FF2B5EF4-FFF2-40B4-BE49-F238E27FC236}">
                <a16:creationId xmlns:a16="http://schemas.microsoft.com/office/drawing/2014/main" id="{E3F6F0D2-D016-4C17-B7B2-86CAB2F05AD9}"/>
              </a:ext>
            </a:extLst>
          </p:cNvPr>
          <p:cNvSpPr txBox="1"/>
          <p:nvPr/>
        </p:nvSpPr>
        <p:spPr>
          <a:xfrm>
            <a:off x="1189528" y="1529395"/>
            <a:ext cx="8411671" cy="830997"/>
          </a:xfrm>
          <a:prstGeom prst="rect">
            <a:avLst/>
          </a:prstGeom>
          <a:noFill/>
        </p:spPr>
        <p:txBody>
          <a:bodyPr wrap="square" rtlCol="0" anchor="t">
            <a:spAutoFit/>
          </a:bodyPr>
          <a:lstStyle/>
          <a:p>
            <a:r>
              <a:rPr lang="en-US" sz="4800">
                <a:latin typeface="Segoe UI Semibold" panose="020B0702040204020203" pitchFamily="34" charset="0"/>
                <a:cs typeface="Segoe UI Semibold" panose="020B0702040204020203" pitchFamily="34" charset="0"/>
              </a:rPr>
              <a:t>.NET on Mac</a:t>
            </a:r>
          </a:p>
        </p:txBody>
      </p:sp>
      <p:sp>
        <p:nvSpPr>
          <p:cNvPr id="8" name="TextBox 7">
            <a:extLst>
              <a:ext uri="{FF2B5EF4-FFF2-40B4-BE49-F238E27FC236}">
                <a16:creationId xmlns:a16="http://schemas.microsoft.com/office/drawing/2014/main" id="{7FBDA3A1-0AB7-4AA7-ADE5-A6C4B8151EA4}"/>
              </a:ext>
            </a:extLst>
          </p:cNvPr>
          <p:cNvSpPr txBox="1"/>
          <p:nvPr/>
        </p:nvSpPr>
        <p:spPr>
          <a:xfrm>
            <a:off x="1189529" y="5294574"/>
            <a:ext cx="4758739" cy="861774"/>
          </a:xfrm>
          <a:prstGeom prst="rect">
            <a:avLst/>
          </a:prstGeom>
          <a:noFill/>
        </p:spPr>
        <p:txBody>
          <a:bodyPr wrap="none" rtlCol="0">
            <a:spAutoFit/>
          </a:bodyPr>
          <a:lstStyle/>
          <a:p>
            <a:r>
              <a:rPr lang="en-US" sz="3200">
                <a:latin typeface="Segoe UI Semibold" panose="020B0702040204020203" pitchFamily="34" charset="0"/>
                <a:cs typeface="Segoe UI Semibold" panose="020B0702040204020203" pitchFamily="34" charset="0"/>
              </a:rPr>
              <a:t>Scott Hunter</a:t>
            </a:r>
          </a:p>
          <a:p>
            <a:r>
              <a:rPr lang="en-US">
                <a:latin typeface="Segoe UI Semibold" panose="020B0702040204020203" pitchFamily="34" charset="0"/>
                <a:cs typeface="Segoe UI Semibold" panose="020B0702040204020203" pitchFamily="34" charset="0"/>
              </a:rPr>
              <a:t>Partner Director PM, Visual Studio and .NET</a:t>
            </a:r>
          </a:p>
        </p:txBody>
      </p:sp>
    </p:spTree>
    <p:extLst>
      <p:ext uri="{BB962C8B-B14F-4D97-AF65-F5344CB8AC3E}">
        <p14:creationId xmlns:p14="http://schemas.microsoft.com/office/powerpoint/2010/main" val="2833087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 name="Title 18">
            <a:extLst>
              <a:ext uri="{FF2B5EF4-FFF2-40B4-BE49-F238E27FC236}">
                <a16:creationId xmlns:a16="http://schemas.microsoft.com/office/drawing/2014/main" id="{3F68A269-CA13-4480-9DDC-23E3D1B1D7C5}"/>
              </a:ext>
            </a:extLst>
          </p:cNvPr>
          <p:cNvSpPr txBox="1">
            <a:spLocks/>
          </p:cNvSpPr>
          <p:nvPr/>
        </p:nvSpPr>
        <p:spPr>
          <a:xfrm>
            <a:off x="587375" y="1770647"/>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7375" y="1081887"/>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a:t>
            </a:r>
          </a:p>
        </p:txBody>
      </p:sp>
      <p:cxnSp>
        <p:nvCxnSpPr>
          <p:cNvPr id="125" name="Straight Connector 124">
            <a:extLst>
              <a:ext uri="{FF2B5EF4-FFF2-40B4-BE49-F238E27FC236}">
                <a16:creationId xmlns:a16="http://schemas.microsoft.com/office/drawing/2014/main" id="{424CEB2D-DC3C-44F1-9A63-F52047B54EDE}"/>
              </a:ext>
              <a:ext uri="{C183D7F6-B498-43B3-948B-1728B52AA6E4}">
                <adec:decorative xmlns:adec="http://schemas.microsoft.com/office/drawing/2017/decorative" val="1"/>
              </a:ext>
            </a:extLst>
          </p:cNvPr>
          <p:cNvCxnSpPr>
            <a:cxnSpLocks/>
            <a:endCxn id="122" idx="2"/>
          </p:cNvCxnSpPr>
          <p:nvPr/>
        </p:nvCxnSpPr>
        <p:spPr>
          <a:xfrm flipV="1">
            <a:off x="6100199" y="4362740"/>
            <a:ext cx="0" cy="492697"/>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5" name="broad application support" descr="broad application support">
            <a:extLst>
              <a:ext uri="{FF2B5EF4-FFF2-40B4-BE49-F238E27FC236}">
                <a16:creationId xmlns:a16="http://schemas.microsoft.com/office/drawing/2014/main" id="{88CFD0DF-6FEC-4959-B13F-937265EC0DE8}"/>
              </a:ext>
            </a:extLst>
          </p:cNvPr>
          <p:cNvGrpSpPr/>
          <p:nvPr/>
        </p:nvGrpSpPr>
        <p:grpSpPr>
          <a:xfrm>
            <a:off x="4139578" y="3184508"/>
            <a:ext cx="611788" cy="360630"/>
            <a:chOff x="6313882" y="1370180"/>
            <a:chExt cx="443543" cy="261457"/>
          </a:xfrm>
        </p:grpSpPr>
        <p:sp>
          <p:nvSpPr>
            <p:cNvPr id="46" name="Freeform 907">
              <a:extLst>
                <a:ext uri="{FF2B5EF4-FFF2-40B4-BE49-F238E27FC236}">
                  <a16:creationId xmlns:a16="http://schemas.microsoft.com/office/drawing/2014/main" id="{6F864DC7-B8C1-4AA6-B5E3-9921474C9CC9}"/>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908">
              <a:extLst>
                <a:ext uri="{FF2B5EF4-FFF2-40B4-BE49-F238E27FC236}">
                  <a16:creationId xmlns:a16="http://schemas.microsoft.com/office/drawing/2014/main" id="{B36C4436-7E42-447C-B0BD-9C38C71CDD8E}"/>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Oval 909">
              <a:extLst>
                <a:ext uri="{FF2B5EF4-FFF2-40B4-BE49-F238E27FC236}">
                  <a16:creationId xmlns:a16="http://schemas.microsoft.com/office/drawing/2014/main" id="{D2EADCBA-9F9D-4474-90BC-C05AC1438D8D}"/>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910">
              <a:extLst>
                <a:ext uri="{FF2B5EF4-FFF2-40B4-BE49-F238E27FC236}">
                  <a16:creationId xmlns:a16="http://schemas.microsoft.com/office/drawing/2014/main" id="{8D68237B-1D8D-4F1C-B9DE-8CF2DF83BA4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911">
              <a:extLst>
                <a:ext uri="{FF2B5EF4-FFF2-40B4-BE49-F238E27FC236}">
                  <a16:creationId xmlns:a16="http://schemas.microsoft.com/office/drawing/2014/main" id="{C39B4A88-3977-4662-9725-3D5B66A94B85}"/>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8" name="Graphic 57" descr="Icon of connected dots ">
            <a:extLst>
              <a:ext uri="{FF2B5EF4-FFF2-40B4-BE49-F238E27FC236}">
                <a16:creationId xmlns:a16="http://schemas.microsoft.com/office/drawing/2014/main" id="{E1DAFB14-5526-4670-A72F-F0D7AA1FE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59" name="online" descr="online">
            <a:extLst>
              <a:ext uri="{FF2B5EF4-FFF2-40B4-BE49-F238E27FC236}">
                <a16:creationId xmlns:a16="http://schemas.microsoft.com/office/drawing/2014/main" id="{4011EA94-9DC3-4542-B438-A34B3CBD6D0C}"/>
              </a:ext>
            </a:extLst>
          </p:cNvPr>
          <p:cNvGrpSpPr/>
          <p:nvPr/>
        </p:nvGrpSpPr>
        <p:grpSpPr>
          <a:xfrm>
            <a:off x="2489742" y="3063821"/>
            <a:ext cx="602002" cy="602002"/>
            <a:chOff x="4472102" y="5773612"/>
            <a:chExt cx="436448" cy="436448"/>
          </a:xfrm>
        </p:grpSpPr>
        <p:sp>
          <p:nvSpPr>
            <p:cNvPr id="60" name="Freeform: Shape 59">
              <a:extLst>
                <a:ext uri="{FF2B5EF4-FFF2-40B4-BE49-F238E27FC236}">
                  <a16:creationId xmlns:a16="http://schemas.microsoft.com/office/drawing/2014/main" id="{2A1DDE8F-BC5E-4043-A1F2-30E565F7A8BA}"/>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8FD3C3E-4C9D-438A-B038-CB521732F057}"/>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A23E61D-AA5C-43DC-A9D5-44B9E558570C}"/>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FE8849E-A7C7-4C51-953D-27A89827D6D8}"/>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6C4935C-CE06-4CFC-9EF0-F26ADEF97C63}"/>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FA9D36-5B21-461E-9339-10400749A724}"/>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060695-A55F-4628-BF5D-9E840861101F}"/>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CEDA352F-4F99-4DC2-8AF7-4384F0F89573}"/>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20AA353-04EA-46CF-ACD6-F33CFB285409}"/>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5FE33FB-AA60-4B18-8948-1321CCC0F700}"/>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C36876D5-2A09-40F2-9388-D374C1574C6E}"/>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223595-FAEF-43F9-BD26-5FD6C17A141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11D94C4-04CE-41A3-A0D0-1789645CE172}"/>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59917B0-8BEE-499A-BB57-6A59D9AE57D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4CF0CC-5FD8-4803-AA21-16567AEE0642}"/>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230949E-0067-493A-AF23-9975770A637C}"/>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aming" descr=" gaming, controller">
            <a:extLst>
              <a:ext uri="{FF2B5EF4-FFF2-40B4-BE49-F238E27FC236}">
                <a16:creationId xmlns:a16="http://schemas.microsoft.com/office/drawing/2014/main" id="{E44A8523-9339-41A7-9222-1DDB5772ED06}"/>
              </a:ext>
            </a:extLst>
          </p:cNvPr>
          <p:cNvGrpSpPr/>
          <p:nvPr/>
        </p:nvGrpSpPr>
        <p:grpSpPr>
          <a:xfrm>
            <a:off x="7440270" y="3050167"/>
            <a:ext cx="629310" cy="629310"/>
            <a:chOff x="7205664" y="1190625"/>
            <a:chExt cx="509586" cy="509586"/>
          </a:xfrm>
        </p:grpSpPr>
        <p:sp>
          <p:nvSpPr>
            <p:cNvPr id="77" name="Freeform: Shape 76">
              <a:extLst>
                <a:ext uri="{FF2B5EF4-FFF2-40B4-BE49-F238E27FC236}">
                  <a16:creationId xmlns:a16="http://schemas.microsoft.com/office/drawing/2014/main" id="{5D4029CD-0FED-4667-B566-0A5E560A5CFB}"/>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41ED4A3-BF21-46BF-97EF-CF336F434999}"/>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F8A3583-79BC-47CF-A189-A47591553F24}"/>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E40E954-8343-49CD-8FC4-4DF0B31C90C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1" name="phone" descr="phone">
            <a:extLst>
              <a:ext uri="{FF2B5EF4-FFF2-40B4-BE49-F238E27FC236}">
                <a16:creationId xmlns:a16="http://schemas.microsoft.com/office/drawing/2014/main" id="{156248C5-F962-468C-A726-F058C8D5ABE5}"/>
              </a:ext>
            </a:extLst>
          </p:cNvPr>
          <p:cNvGrpSpPr/>
          <p:nvPr/>
        </p:nvGrpSpPr>
        <p:grpSpPr>
          <a:xfrm>
            <a:off x="5948868" y="3108101"/>
            <a:ext cx="302660" cy="513442"/>
            <a:chOff x="7648576" y="1841501"/>
            <a:chExt cx="177800" cy="301625"/>
          </a:xfrm>
        </p:grpSpPr>
        <p:sp>
          <p:nvSpPr>
            <p:cNvPr id="82" name="Freeform 48">
              <a:extLst>
                <a:ext uri="{FF2B5EF4-FFF2-40B4-BE49-F238E27FC236}">
                  <a16:creationId xmlns:a16="http://schemas.microsoft.com/office/drawing/2014/main" id="{880140FC-DA4C-4BD6-BB35-1CCB3EB6F44D}"/>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3B3FA876-5C9F-4756-8DF5-28AA3E936C6B}"/>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0">
              <a:extLst>
                <a:ext uri="{FF2B5EF4-FFF2-40B4-BE49-F238E27FC236}">
                  <a16:creationId xmlns:a16="http://schemas.microsoft.com/office/drawing/2014/main" id="{AC5A5DAC-84E3-45D2-B36B-072D4BA510C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75">
              <a:extLst>
                <a:ext uri="{FF2B5EF4-FFF2-40B4-BE49-F238E27FC236}">
                  <a16:creationId xmlns:a16="http://schemas.microsoft.com/office/drawing/2014/main" id="{3938CBF0-11E8-43BF-9D10-8AF98B4CF92D}"/>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monitor 1" descr="monitor, desktop">
            <a:extLst>
              <a:ext uri="{FF2B5EF4-FFF2-40B4-BE49-F238E27FC236}">
                <a16:creationId xmlns:a16="http://schemas.microsoft.com/office/drawing/2014/main" id="{CAACA23A-87C5-473E-BF34-8849A12FC9E7}"/>
              </a:ext>
            </a:extLst>
          </p:cNvPr>
          <p:cNvGrpSpPr/>
          <p:nvPr/>
        </p:nvGrpSpPr>
        <p:grpSpPr>
          <a:xfrm>
            <a:off x="876832" y="3153600"/>
            <a:ext cx="518366" cy="422446"/>
            <a:chOff x="4233864" y="1827214"/>
            <a:chExt cx="403225" cy="328613"/>
          </a:xfrm>
        </p:grpSpPr>
        <p:sp>
          <p:nvSpPr>
            <p:cNvPr id="87" name="Freeform 53">
              <a:extLst>
                <a:ext uri="{FF2B5EF4-FFF2-40B4-BE49-F238E27FC236}">
                  <a16:creationId xmlns:a16="http://schemas.microsoft.com/office/drawing/2014/main" id="{14B06EB0-6104-4C94-87A3-DE49A683D443}"/>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2E1D2572-B4D5-46BC-A6BF-5C3E3D0DDB4F}"/>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6944874B-DF29-4BC7-99E2-4AC10D70F3EF}"/>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0" name="IoT 3" descr="IoT, create safer cities">
            <a:extLst>
              <a:ext uri="{FF2B5EF4-FFF2-40B4-BE49-F238E27FC236}">
                <a16:creationId xmlns:a16="http://schemas.microsoft.com/office/drawing/2014/main" id="{0BCF6F22-1788-4BB9-9F91-8DA0B0FFC84F}"/>
              </a:ext>
            </a:extLst>
          </p:cNvPr>
          <p:cNvGrpSpPr/>
          <p:nvPr/>
        </p:nvGrpSpPr>
        <p:grpSpPr>
          <a:xfrm>
            <a:off x="9131303" y="3087451"/>
            <a:ext cx="556698" cy="554742"/>
            <a:chOff x="5433319" y="4819498"/>
            <a:chExt cx="403602" cy="402184"/>
          </a:xfrm>
        </p:grpSpPr>
        <p:sp>
          <p:nvSpPr>
            <p:cNvPr id="91" name="Rectangle 854">
              <a:extLst>
                <a:ext uri="{FF2B5EF4-FFF2-40B4-BE49-F238E27FC236}">
                  <a16:creationId xmlns:a16="http://schemas.microsoft.com/office/drawing/2014/main" id="{51427788-FFB6-4682-B087-14072AD0E0DE}"/>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855">
              <a:extLst>
                <a:ext uri="{FF2B5EF4-FFF2-40B4-BE49-F238E27FC236}">
                  <a16:creationId xmlns:a16="http://schemas.microsoft.com/office/drawing/2014/main" id="{E9D5993C-1F35-479D-807A-8BFC630E8D0F}"/>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56">
              <a:extLst>
                <a:ext uri="{FF2B5EF4-FFF2-40B4-BE49-F238E27FC236}">
                  <a16:creationId xmlns:a16="http://schemas.microsoft.com/office/drawing/2014/main" id="{92EF04CE-A588-415A-8C2E-6E4CAD81F47D}"/>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57">
              <a:extLst>
                <a:ext uri="{FF2B5EF4-FFF2-40B4-BE49-F238E27FC236}">
                  <a16:creationId xmlns:a16="http://schemas.microsoft.com/office/drawing/2014/main" id="{7D9A31F5-4435-441B-90E1-CF70ED45E1A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8">
              <a:extLst>
                <a:ext uri="{FF2B5EF4-FFF2-40B4-BE49-F238E27FC236}">
                  <a16:creationId xmlns:a16="http://schemas.microsoft.com/office/drawing/2014/main" id="{7964BC0A-2505-4074-BADD-9C95527902C5}"/>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59">
              <a:extLst>
                <a:ext uri="{FF2B5EF4-FFF2-40B4-BE49-F238E27FC236}">
                  <a16:creationId xmlns:a16="http://schemas.microsoft.com/office/drawing/2014/main" id="{1C32FFC1-3605-427D-A6C0-4C8B78BDE0A3}"/>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60">
              <a:extLst>
                <a:ext uri="{FF2B5EF4-FFF2-40B4-BE49-F238E27FC236}">
                  <a16:creationId xmlns:a16="http://schemas.microsoft.com/office/drawing/2014/main" id="{AE595688-5F01-4124-A38D-F660A6A28A62}"/>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61">
              <a:extLst>
                <a:ext uri="{FF2B5EF4-FFF2-40B4-BE49-F238E27FC236}">
                  <a16:creationId xmlns:a16="http://schemas.microsoft.com/office/drawing/2014/main" id="{C83BBAF4-B3CC-45D6-AED1-BABD58504382}"/>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62">
              <a:extLst>
                <a:ext uri="{FF2B5EF4-FFF2-40B4-BE49-F238E27FC236}">
                  <a16:creationId xmlns:a16="http://schemas.microsoft.com/office/drawing/2014/main" id="{3777ACAB-6944-442C-B5BD-E0B1C9919F76}"/>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863">
              <a:extLst>
                <a:ext uri="{FF2B5EF4-FFF2-40B4-BE49-F238E27FC236}">
                  <a16:creationId xmlns:a16="http://schemas.microsoft.com/office/drawing/2014/main" id="{C3C11BB9-76B5-495F-A396-A2014AE8AD50}"/>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864">
              <a:extLst>
                <a:ext uri="{FF2B5EF4-FFF2-40B4-BE49-F238E27FC236}">
                  <a16:creationId xmlns:a16="http://schemas.microsoft.com/office/drawing/2014/main" id="{1A3DB62C-7ED1-4C3A-A57F-AE0609DD69D3}"/>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865">
              <a:extLst>
                <a:ext uri="{FF2B5EF4-FFF2-40B4-BE49-F238E27FC236}">
                  <a16:creationId xmlns:a16="http://schemas.microsoft.com/office/drawing/2014/main" id="{790DC761-61FA-4BFF-A0EF-972302D82B80}"/>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866">
              <a:extLst>
                <a:ext uri="{FF2B5EF4-FFF2-40B4-BE49-F238E27FC236}">
                  <a16:creationId xmlns:a16="http://schemas.microsoft.com/office/drawing/2014/main" id="{0C0B04A5-C0FA-413A-8553-CD347C7D2ED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867">
              <a:extLst>
                <a:ext uri="{FF2B5EF4-FFF2-40B4-BE49-F238E27FC236}">
                  <a16:creationId xmlns:a16="http://schemas.microsoft.com/office/drawing/2014/main" id="{5AE9F834-02DC-4D4C-B243-4CD9E6CBE699}"/>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Oval 868">
              <a:extLst>
                <a:ext uri="{FF2B5EF4-FFF2-40B4-BE49-F238E27FC236}">
                  <a16:creationId xmlns:a16="http://schemas.microsoft.com/office/drawing/2014/main" id="{B393042D-0B05-4CB8-B448-BA1BEDD0AF2C}"/>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69">
              <a:extLst>
                <a:ext uri="{FF2B5EF4-FFF2-40B4-BE49-F238E27FC236}">
                  <a16:creationId xmlns:a16="http://schemas.microsoft.com/office/drawing/2014/main" id="{9C5DD7AF-6CCC-4EF5-AC00-366C08B92172}"/>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870">
              <a:extLst>
                <a:ext uri="{FF2B5EF4-FFF2-40B4-BE49-F238E27FC236}">
                  <a16:creationId xmlns:a16="http://schemas.microsoft.com/office/drawing/2014/main" id="{F97752B4-5BF6-44C2-B75B-A47A3CA2EB7D}"/>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8" name="Title 18">
            <a:extLst>
              <a:ext uri="{FF2B5EF4-FFF2-40B4-BE49-F238E27FC236}">
                <a16:creationId xmlns:a16="http://schemas.microsoft.com/office/drawing/2014/main" id="{86A4096F-4428-4CD4-AB07-1927770BAD05}"/>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Desktop</a:t>
            </a:r>
          </a:p>
        </p:txBody>
      </p:sp>
      <p:sp>
        <p:nvSpPr>
          <p:cNvPr id="109" name="Title 18">
            <a:extLst>
              <a:ext uri="{FF2B5EF4-FFF2-40B4-BE49-F238E27FC236}">
                <a16:creationId xmlns:a16="http://schemas.microsoft.com/office/drawing/2014/main" id="{DAC6F496-E689-4865-BB0E-CFD285820327}"/>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Web</a:t>
            </a:r>
          </a:p>
        </p:txBody>
      </p:sp>
      <p:sp>
        <p:nvSpPr>
          <p:cNvPr id="110" name="Title 18">
            <a:extLst>
              <a:ext uri="{FF2B5EF4-FFF2-40B4-BE49-F238E27FC236}">
                <a16:creationId xmlns:a16="http://schemas.microsoft.com/office/drawing/2014/main" id="{0C7286E6-6DC7-439F-972C-33F7D42488ED}"/>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Cloud</a:t>
            </a:r>
          </a:p>
        </p:txBody>
      </p:sp>
      <p:sp>
        <p:nvSpPr>
          <p:cNvPr id="111" name="Title 18">
            <a:extLst>
              <a:ext uri="{FF2B5EF4-FFF2-40B4-BE49-F238E27FC236}">
                <a16:creationId xmlns:a16="http://schemas.microsoft.com/office/drawing/2014/main" id="{ADD8C4BC-E891-4C2B-85BF-60793E24B0E9}"/>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Mobile</a:t>
            </a:r>
          </a:p>
        </p:txBody>
      </p:sp>
      <p:sp>
        <p:nvSpPr>
          <p:cNvPr id="112" name="Title 18">
            <a:extLst>
              <a:ext uri="{FF2B5EF4-FFF2-40B4-BE49-F238E27FC236}">
                <a16:creationId xmlns:a16="http://schemas.microsoft.com/office/drawing/2014/main" id="{F97578C9-E854-449E-99E6-FDEAE0A6E2A9}"/>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Gaming</a:t>
            </a:r>
          </a:p>
        </p:txBody>
      </p:sp>
      <p:sp>
        <p:nvSpPr>
          <p:cNvPr id="113" name="Title 18">
            <a:extLst>
              <a:ext uri="{FF2B5EF4-FFF2-40B4-BE49-F238E27FC236}">
                <a16:creationId xmlns:a16="http://schemas.microsoft.com/office/drawing/2014/main" id="{78AE528B-79DA-4AE9-B1EE-46D508AE6358}"/>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IoT</a:t>
            </a:r>
          </a:p>
        </p:txBody>
      </p:sp>
      <p:sp>
        <p:nvSpPr>
          <p:cNvPr id="114" name="Title 18">
            <a:extLst>
              <a:ext uri="{FF2B5EF4-FFF2-40B4-BE49-F238E27FC236}">
                <a16:creationId xmlns:a16="http://schemas.microsoft.com/office/drawing/2014/main" id="{F6A5176C-09B0-4E7F-AB5C-A5975660063F}"/>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AI</a:t>
            </a:r>
          </a:p>
        </p:txBody>
      </p:sp>
      <p:sp>
        <p:nvSpPr>
          <p:cNvPr id="115" name="Oval 114">
            <a:extLst>
              <a:ext uri="{FF2B5EF4-FFF2-40B4-BE49-F238E27FC236}">
                <a16:creationId xmlns:a16="http://schemas.microsoft.com/office/drawing/2014/main" id="{2A23305A-85CF-4240-A1DE-C27D4862D4D5}"/>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16" name="Straight Connector 115">
            <a:extLst>
              <a:ext uri="{FF2B5EF4-FFF2-40B4-BE49-F238E27FC236}">
                <a16:creationId xmlns:a16="http://schemas.microsoft.com/office/drawing/2014/main" id="{3AB7AE99-4556-4D6D-BF3F-0AFF5245F178}"/>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DD8508CC-A8C0-4D93-88C7-DB8BC9F874FF}"/>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Oval 119">
            <a:extLst>
              <a:ext uri="{FF2B5EF4-FFF2-40B4-BE49-F238E27FC236}">
                <a16:creationId xmlns:a16="http://schemas.microsoft.com/office/drawing/2014/main" id="{50AD6081-FE26-4A69-9B25-37A5C44DA602}"/>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1" name="Oval 120">
            <a:extLst>
              <a:ext uri="{FF2B5EF4-FFF2-40B4-BE49-F238E27FC236}">
                <a16:creationId xmlns:a16="http://schemas.microsoft.com/office/drawing/2014/main" id="{9BEA14CB-DA22-4CCF-8216-3C76C24AA094}"/>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2" name="Oval 121">
            <a:extLst>
              <a:ext uri="{FF2B5EF4-FFF2-40B4-BE49-F238E27FC236}">
                <a16:creationId xmlns:a16="http://schemas.microsoft.com/office/drawing/2014/main" id="{DF90BE5B-436E-46F4-984E-147C4B4C9DA8}"/>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3" name="Oval 122">
            <a:extLst>
              <a:ext uri="{FF2B5EF4-FFF2-40B4-BE49-F238E27FC236}">
                <a16:creationId xmlns:a16="http://schemas.microsoft.com/office/drawing/2014/main" id="{45D964B8-962F-4B45-A2E4-CDA11E5BFB1D}"/>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D4E16D2E-09EB-43B7-8D5E-A4AEB3F82095}"/>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143" y="4837879"/>
            <a:ext cx="1001713" cy="1001713"/>
          </a:xfrm>
          <a:prstGeom prst="rect">
            <a:avLst/>
          </a:prstGeom>
        </p:spPr>
      </p:pic>
    </p:spTree>
    <p:extLst>
      <p:ext uri="{BB962C8B-B14F-4D97-AF65-F5344CB8AC3E}">
        <p14:creationId xmlns:p14="http://schemas.microsoft.com/office/powerpoint/2010/main" val="13347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2"/>
          <p:cNvSpPr>
            <a:spLocks noGrp="1"/>
          </p:cNvSpPr>
          <p:nvPr>
            <p:ph type="title" idx="4294967295"/>
          </p:nvPr>
        </p:nvSpPr>
        <p:spPr>
          <a:xfrm>
            <a:off x="392340" y="234184"/>
            <a:ext cx="10345738" cy="900113"/>
          </a:xfrm>
        </p:spPr>
        <p:txBody>
          <a:bodyPr>
            <a:normAutofit fontScale="90000"/>
          </a:bodyPr>
          <a:lstStyle/>
          <a:p>
            <a:r>
              <a:rPr lang="en-US">
                <a:solidFill>
                  <a:schemeClr val="tx1"/>
                </a:solidFill>
              </a:rPr>
              <a:t>.NET ecosystem momentum </a:t>
            </a:r>
            <a:br>
              <a:rPr lang="en-US">
                <a:solidFill>
                  <a:schemeClr val="tx1"/>
                </a:solidFill>
              </a:rPr>
            </a:br>
            <a:r>
              <a:rPr lang="en-US" sz="2000">
                <a:solidFill>
                  <a:schemeClr val="tx1"/>
                </a:solidFill>
                <a:latin typeface="Segoe UI" panose="020B0502040204020203" pitchFamily="34" charset="0"/>
                <a:cs typeface="Segoe UI" panose="020B0502040204020203" pitchFamily="34" charset="0"/>
              </a:rPr>
              <a:t>Transforming .NET from Closed Source &amp; Windows-only to Open Source &amp; Cross-platform</a:t>
            </a:r>
            <a:endParaRPr lang="en-US">
              <a:solidFill>
                <a:schemeClr val="tx1"/>
              </a:solidFill>
              <a:latin typeface="Segoe UI" panose="020B0502040204020203" pitchFamily="34" charset="0"/>
              <a:cs typeface="Segoe UI" panose="020B0502040204020203" pitchFamily="34" charset="0"/>
            </a:endParaRPr>
          </a:p>
        </p:txBody>
      </p:sp>
      <p:sp>
        <p:nvSpPr>
          <p:cNvPr id="46" name="3 arrow"/>
          <p:cNvSpPr/>
          <p:nvPr/>
        </p:nvSpPr>
        <p:spPr bwMode="auto">
          <a:xfrm>
            <a:off x="0" y="141310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gradFill>
                <a:gsLst>
                  <a:gs pos="9583">
                    <a:srgbClr val="FFFFFF"/>
                  </a:gs>
                  <a:gs pos="24000">
                    <a:srgbClr val="FFFFFF"/>
                  </a:gs>
                </a:gsLst>
                <a:lin ang="5400000" scaled="0"/>
              </a:gradFill>
              <a:latin typeface="Segoe UI Light"/>
              <a:ea typeface="ＭＳ Ｐゴシック" charset="0"/>
            </a:endParaRPr>
          </a:p>
        </p:txBody>
      </p:sp>
      <p:cxnSp>
        <p:nvCxnSpPr>
          <p:cNvPr id="10" name="Straight Connector 9"/>
          <p:cNvCxnSpPr/>
          <p:nvPr/>
        </p:nvCxnSpPr>
        <p:spPr>
          <a:xfrm>
            <a:off x="4131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1383838"/>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3624900"/>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A757BC7-2C36-4CD8-8407-25BDC845976B}"/>
              </a:ext>
            </a:extLst>
          </p:cNvPr>
          <p:cNvGrpSpPr/>
          <p:nvPr/>
        </p:nvGrpSpPr>
        <p:grpSpPr>
          <a:xfrm>
            <a:off x="8195439" y="1383838"/>
            <a:ext cx="4146450" cy="2093358"/>
            <a:chOff x="8195439" y="1383838"/>
            <a:chExt cx="4146450" cy="2093358"/>
          </a:xfrm>
        </p:grpSpPr>
        <p:pic>
          <p:nvPicPr>
            <p:cNvPr id="9" name="Picture 8" descr="A picture containing drawing&#10;&#10;Description automatically generated">
              <a:extLst>
                <a:ext uri="{FF2B5EF4-FFF2-40B4-BE49-F238E27FC236}">
                  <a16:creationId xmlns:a16="http://schemas.microsoft.com/office/drawing/2014/main" id="{84F24BA0-986C-4E8F-BBCA-16DF3A7C18E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0833" y="2841713"/>
              <a:ext cx="597685" cy="597685"/>
            </a:xfrm>
            <a:prstGeom prst="rect">
              <a:avLst/>
            </a:prstGeom>
          </p:spPr>
        </p:pic>
        <p:grpSp>
          <p:nvGrpSpPr>
            <p:cNvPr id="14" name="Group 13"/>
            <p:cNvGrpSpPr/>
            <p:nvPr/>
          </p:nvGrpSpPr>
          <p:grpSpPr>
            <a:xfrm>
              <a:off x="8195439" y="1383838"/>
              <a:ext cx="4146450" cy="2093358"/>
              <a:chOff x="8290983" y="2124076"/>
              <a:chExt cx="5972239" cy="2135334"/>
            </a:xfrm>
          </p:grpSpPr>
          <p:sp>
            <p:nvSpPr>
              <p:cNvPr id="26" name="Rectangle 25"/>
              <p:cNvSpPr/>
              <p:nvPr/>
            </p:nvSpPr>
            <p:spPr>
              <a:xfrm>
                <a:off x="8290983" y="2124076"/>
                <a:ext cx="5972239" cy="1754245"/>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Highest velocity OSS projects</a:t>
                </a:r>
              </a:p>
            </p:txBody>
          </p:sp>
          <p:sp>
            <p:nvSpPr>
              <p:cNvPr id="15" name="Title 2"/>
              <p:cNvSpPr txBox="1">
                <a:spLocks/>
              </p:cNvSpPr>
              <p:nvPr/>
            </p:nvSpPr>
            <p:spPr>
              <a:xfrm>
                <a:off x="8918176" y="3713140"/>
                <a:ext cx="3571710" cy="546270"/>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600">
                    <a:gradFill>
                      <a:gsLst>
                        <a:gs pos="74074">
                          <a:srgbClr val="FFFFFF"/>
                        </a:gs>
                        <a:gs pos="65741">
                          <a:srgbClr val="FFFFFF"/>
                        </a:gs>
                      </a:gsLst>
                      <a:lin ang="5400000" scaled="1"/>
                    </a:gradFill>
                    <a:ea typeface="ＭＳ Ｐゴシック" charset="0"/>
                    <a:sym typeface="Wingdings" panose="05000000000000000000" pitchFamily="2" charset="2"/>
                  </a:rPr>
                  <a:t>github.com/dotnet</a:t>
                </a:r>
                <a:br>
                  <a:rPr lang="en-US" sz="1600">
                    <a:gradFill>
                      <a:gsLst>
                        <a:gs pos="74074">
                          <a:srgbClr val="FFFFFF"/>
                        </a:gs>
                        <a:gs pos="65741">
                          <a:srgbClr val="FFFFFF"/>
                        </a:gs>
                      </a:gsLst>
                      <a:lin ang="5400000" scaled="1"/>
                    </a:gradFill>
                    <a:ea typeface="ＭＳ Ｐゴシック" charset="0"/>
                    <a:sym typeface="Wingdings" panose="05000000000000000000" pitchFamily="2" charset="2"/>
                  </a:rPr>
                </a:br>
                <a:r>
                  <a:rPr lang="en-US" sz="1600">
                    <a:gradFill>
                      <a:gsLst>
                        <a:gs pos="74074">
                          <a:srgbClr val="FFFFFF"/>
                        </a:gs>
                        <a:gs pos="65741">
                          <a:srgbClr val="FFFFFF"/>
                        </a:gs>
                      </a:gsLst>
                      <a:lin ang="5400000" scaled="1"/>
                    </a:gradFill>
                    <a:ea typeface="ＭＳ Ｐゴシック" charset="0"/>
                    <a:sym typeface="Wingdings" panose="05000000000000000000" pitchFamily="2" charset="2"/>
                  </a:rPr>
                  <a:t>github.com/</a:t>
                </a:r>
                <a:r>
                  <a:rPr lang="en-US" sz="1600" err="1">
                    <a:gradFill>
                      <a:gsLst>
                        <a:gs pos="74074">
                          <a:srgbClr val="FFFFFF"/>
                        </a:gs>
                        <a:gs pos="65741">
                          <a:srgbClr val="FFFFFF"/>
                        </a:gs>
                      </a:gsLst>
                      <a:lin ang="5400000" scaled="1"/>
                    </a:gradFill>
                    <a:ea typeface="ＭＳ Ｐゴシック" charset="0"/>
                    <a:sym typeface="Wingdings" panose="05000000000000000000" pitchFamily="2" charset="2"/>
                  </a:rPr>
                  <a:t>aspnet</a:t>
                </a:r>
                <a:endParaRPr lang="en-US" sz="1600">
                  <a:gradFill>
                    <a:gsLst>
                      <a:gs pos="74074">
                        <a:srgbClr val="FFFFFF"/>
                      </a:gs>
                      <a:gs pos="65741">
                        <a:srgbClr val="FFFFFF"/>
                      </a:gs>
                    </a:gsLst>
                    <a:lin ang="5400000" scaled="1"/>
                  </a:gradFill>
                  <a:ea typeface="ＭＳ Ｐゴシック" charset="0"/>
                  <a:sym typeface="Wingdings" panose="05000000000000000000" pitchFamily="2" charset="2"/>
                </a:endParaRPr>
              </a:p>
            </p:txBody>
          </p:sp>
        </p:grpSp>
      </p:grpSp>
      <p:grpSp>
        <p:nvGrpSpPr>
          <p:cNvPr id="20" name="Group 19"/>
          <p:cNvGrpSpPr/>
          <p:nvPr/>
        </p:nvGrpSpPr>
        <p:grpSpPr>
          <a:xfrm>
            <a:off x="8195439" y="3624902"/>
            <a:ext cx="5085279" cy="2345572"/>
            <a:chOff x="8290982" y="4410076"/>
            <a:chExt cx="5187249" cy="2392604"/>
          </a:xfrm>
        </p:grpSpPr>
        <p:sp>
          <p:nvSpPr>
            <p:cNvPr id="45" name="Rectangle 44"/>
            <p:cNvSpPr/>
            <p:nvPr/>
          </p:nvSpPr>
          <p:spPr>
            <a:xfrm>
              <a:off x="8290982" y="4410076"/>
              <a:ext cx="5187249" cy="2392604"/>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4000" kern="0">
                  <a:gradFill>
                    <a:gsLst>
                      <a:gs pos="92593">
                        <a:srgbClr val="FFFFFF"/>
                      </a:gs>
                      <a:gs pos="65741">
                        <a:srgbClr val="FFFFFF"/>
                      </a:gs>
                    </a:gsLst>
                    <a:lin ang="5400000" scaled="1"/>
                  </a:gradFill>
                  <a:latin typeface="+mj-lt"/>
                  <a:ea typeface="Segoe UI" pitchFamily="34" charset="0"/>
                  <a:cs typeface="Segoe UI" pitchFamily="34" charset="0"/>
                </a:rPr>
                <a:t>40%</a:t>
              </a:r>
            </a:p>
            <a:p>
              <a:pPr marL="0" lvl="1" defTabSz="1218365" fontAlgn="base">
                <a:lnSpc>
                  <a:spcPct val="90000"/>
                </a:lnSpc>
                <a:spcAft>
                  <a:spcPct val="0"/>
                </a:spcAft>
              </a:pPr>
              <a:r>
                <a:rPr lang="en-US" sz="2000" kern="0">
                  <a:gradFill>
                    <a:gsLst>
                      <a:gs pos="92593">
                        <a:srgbClr val="FFFFFF"/>
                      </a:gs>
                      <a:gs pos="65741">
                        <a:srgbClr val="FFFFFF"/>
                      </a:gs>
                    </a:gsLst>
                    <a:lin ang="5400000" scaled="1"/>
                  </a:gradFill>
                  <a:ea typeface="Segoe UI" pitchFamily="34" charset="0"/>
                  <a:cs typeface="Segoe UI" pitchFamily="34" charset="0"/>
                </a:rPr>
                <a:t>New to .NET are students</a:t>
              </a:r>
            </a:p>
            <a:p>
              <a:pPr marL="0" lvl="1" defTabSz="1218365" fontAlgn="base">
                <a:lnSpc>
                  <a:spcPct val="90000"/>
                </a:lnSpc>
                <a:spcAft>
                  <a:spcPct val="0"/>
                </a:spcAft>
              </a:pPr>
              <a:endParaRPr lang="en-US" sz="4000" kern="0">
                <a:gradFill>
                  <a:gsLst>
                    <a:gs pos="92593">
                      <a:srgbClr val="FFFFFF"/>
                    </a:gs>
                    <a:gs pos="65741">
                      <a:srgbClr val="FFFFFF"/>
                    </a:gs>
                  </a:gsLst>
                  <a:lin ang="5400000" scaled="1"/>
                </a:gradFill>
                <a:latin typeface="+mj-lt"/>
                <a:ea typeface="Segoe UI" pitchFamily="34" charset="0"/>
                <a:cs typeface="Segoe UI" pitchFamily="34" charset="0"/>
              </a:endParaRPr>
            </a:p>
          </p:txBody>
        </p:sp>
        <p:sp>
          <p:nvSpPr>
            <p:cNvPr id="41" name="Title 2"/>
            <p:cNvSpPr txBox="1">
              <a:spLocks/>
            </p:cNvSpPr>
            <p:nvPr/>
          </p:nvSpPr>
          <p:spPr>
            <a:xfrm>
              <a:off x="8644406" y="6068687"/>
              <a:ext cx="3229470" cy="320227"/>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600">
                  <a:gradFill>
                    <a:gsLst>
                      <a:gs pos="74074">
                        <a:srgbClr val="FFFFFF"/>
                      </a:gs>
                      <a:gs pos="65741">
                        <a:srgbClr val="FFFFFF"/>
                      </a:gs>
                    </a:gsLst>
                    <a:lin ang="5400000" scaled="1"/>
                  </a:gradFill>
                  <a:ea typeface="ＭＳ Ｐゴシック" charset="0"/>
                  <a:sym typeface="Wingdings" panose="05000000000000000000" pitchFamily="2" charset="2"/>
                </a:rPr>
                <a:t>dot.net download survey</a:t>
              </a:r>
            </a:p>
          </p:txBody>
        </p:sp>
      </p:grpSp>
      <p:grpSp>
        <p:nvGrpSpPr>
          <p:cNvPr id="8" name="Group 7">
            <a:extLst>
              <a:ext uri="{FF2B5EF4-FFF2-40B4-BE49-F238E27FC236}">
                <a16:creationId xmlns:a16="http://schemas.microsoft.com/office/drawing/2014/main" id="{513DB3A8-7102-4153-9CDF-1C33CC063270}"/>
              </a:ext>
            </a:extLst>
          </p:cNvPr>
          <p:cNvGrpSpPr/>
          <p:nvPr/>
        </p:nvGrpSpPr>
        <p:grpSpPr>
          <a:xfrm>
            <a:off x="4131440" y="3624899"/>
            <a:ext cx="4714439" cy="2348163"/>
            <a:chOff x="4131440" y="3624899"/>
            <a:chExt cx="4714439" cy="2348163"/>
          </a:xfrm>
        </p:grpSpPr>
        <p:pic>
          <p:nvPicPr>
            <p:cNvPr id="4" name="Graphic 3">
              <a:extLst>
                <a:ext uri="{FF2B5EF4-FFF2-40B4-BE49-F238E27FC236}">
                  <a16:creationId xmlns:a16="http://schemas.microsoft.com/office/drawing/2014/main" id="{70F50667-4557-4785-BDB5-D644B9EB8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4759" y="5042502"/>
              <a:ext cx="1861120" cy="930560"/>
            </a:xfrm>
            <a:prstGeom prst="rect">
              <a:avLst/>
            </a:prstGeom>
          </p:spPr>
        </p:pic>
        <p:grpSp>
          <p:nvGrpSpPr>
            <p:cNvPr id="21" name="Group 20"/>
            <p:cNvGrpSpPr/>
            <p:nvPr/>
          </p:nvGrpSpPr>
          <p:grpSpPr>
            <a:xfrm>
              <a:off x="4131440" y="3624899"/>
              <a:ext cx="3259584" cy="1962611"/>
              <a:chOff x="4145491" y="4410076"/>
              <a:chExt cx="3324945" cy="2001966"/>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7x</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Faster than Node.js</a:t>
                </a:r>
              </a:p>
            </p:txBody>
          </p:sp>
          <p:sp>
            <p:nvSpPr>
              <p:cNvPr id="37" name="Rectangle 36"/>
              <p:cNvSpPr/>
              <p:nvPr/>
            </p:nvSpPr>
            <p:spPr>
              <a:xfrm>
                <a:off x="4468160" y="6035304"/>
                <a:ext cx="3002276" cy="376738"/>
              </a:xfrm>
              <a:prstGeom prst="rect">
                <a:avLst/>
              </a:prstGeom>
            </p:spPr>
            <p:txBody>
              <a:bodyPr wrap="square" anchor="ctr" anchorCtr="0">
                <a:spAutoFit/>
              </a:bodyPr>
              <a:lstStyle/>
              <a:p>
                <a:pPr defTabSz="914225">
                  <a:lnSpc>
                    <a:spcPct val="90000"/>
                  </a:lnSpc>
                </a:pPr>
                <a:r>
                  <a:rPr lang="en-US" sz="2000"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ASP.NET Core</a:t>
                </a:r>
              </a:p>
            </p:txBody>
          </p:sp>
        </p:grpSp>
      </p:grpSp>
      <p:grpSp>
        <p:nvGrpSpPr>
          <p:cNvPr id="22" name="Group 21"/>
          <p:cNvGrpSpPr/>
          <p:nvPr/>
        </p:nvGrpSpPr>
        <p:grpSpPr>
          <a:xfrm>
            <a:off x="67440" y="3624900"/>
            <a:ext cx="3632687" cy="1931340"/>
            <a:chOff x="-1" y="4410076"/>
            <a:chExt cx="3705529" cy="1970067"/>
          </a:xfrm>
        </p:grpSpPr>
        <p:sp>
          <p:nvSpPr>
            <p:cNvPr id="43" name="Rectangle 42"/>
            <p:cNvSpPr/>
            <p:nvPr/>
          </p:nvSpPr>
          <p:spPr>
            <a:xfrm>
              <a:off x="-1" y="4410076"/>
              <a:ext cx="3271398" cy="1754245"/>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5</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Language on GitHub</a:t>
              </a:r>
            </a:p>
          </p:txBody>
        </p:sp>
        <p:sp>
          <p:nvSpPr>
            <p:cNvPr id="47" name="Title 2"/>
            <p:cNvSpPr txBox="1">
              <a:spLocks/>
            </p:cNvSpPr>
            <p:nvPr/>
          </p:nvSpPr>
          <p:spPr>
            <a:xfrm>
              <a:off x="383091" y="5897465"/>
              <a:ext cx="2205535" cy="433249"/>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2400">
                  <a:gradFill>
                    <a:gsLst>
                      <a:gs pos="74074">
                        <a:srgbClr val="FFFFFF"/>
                      </a:gs>
                      <a:gs pos="65741">
                        <a:srgbClr val="FFFFFF"/>
                      </a:gs>
                    </a:gsLst>
                    <a:lin ang="5400000" scaled="1"/>
                  </a:gradFill>
                  <a:ea typeface="ＭＳ Ｐゴシック" charset="0"/>
                  <a:sym typeface="Wingdings" panose="05000000000000000000" pitchFamily="2" charset="2"/>
                </a:rPr>
                <a:t>C#</a:t>
              </a:r>
            </a:p>
          </p:txBody>
        </p:sp>
        <p:pic>
          <p:nvPicPr>
            <p:cNvPr id="2050" name="Picture 2" descr="https://cdn4.iconfinder.com/data/icons/iconsimple-logotypes/512/github-256.png"/>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3103413" y="5778028"/>
              <a:ext cx="602115" cy="6021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22F95D6-AA50-4D7A-8618-30E3B48E793D}"/>
              </a:ext>
            </a:extLst>
          </p:cNvPr>
          <p:cNvGrpSpPr/>
          <p:nvPr/>
        </p:nvGrpSpPr>
        <p:grpSpPr>
          <a:xfrm>
            <a:off x="4131438" y="1383838"/>
            <a:ext cx="4046789" cy="2052887"/>
            <a:chOff x="4131438" y="1383838"/>
            <a:chExt cx="4046789" cy="2052887"/>
          </a:xfrm>
        </p:grpSpPr>
        <p:sp>
          <p:nvSpPr>
            <p:cNvPr id="44" name="Rectangle 43"/>
            <p:cNvSpPr/>
            <p:nvPr/>
          </p:nvSpPr>
          <p:spPr>
            <a:xfrm>
              <a:off x="4131438" y="1383838"/>
              <a:ext cx="4046789"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#1 Most Loved </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Framework</a:t>
              </a:r>
            </a:p>
            <a:p>
              <a:pPr defTabSz="1218365" fontAlgn="base">
                <a:lnSpc>
                  <a:spcPct val="90000"/>
                </a:lnSpc>
                <a:spcBef>
                  <a:spcPct val="0"/>
                </a:spcBef>
                <a:spcAft>
                  <a:spcPct val="0"/>
                </a:spcAft>
              </a:pPr>
              <a:endParaRPr lang="en-US" sz="1961" kern="0">
                <a:gradFill>
                  <a:gsLst>
                    <a:gs pos="92593">
                      <a:srgbClr val="FFFFFF"/>
                    </a:gs>
                    <a:gs pos="65741">
                      <a:srgbClr val="FFFFFF"/>
                    </a:gs>
                  </a:gsLst>
                  <a:lin ang="5400000" scaled="1"/>
                </a:gradFill>
                <a:latin typeface="Segoe UI"/>
                <a:ea typeface="Segoe UI" pitchFamily="34" charset="0"/>
                <a:cs typeface="Segoe UI" pitchFamily="34" charset="0"/>
              </a:endParaRPr>
            </a:p>
          </p:txBody>
        </p:sp>
        <p:pic>
          <p:nvPicPr>
            <p:cNvPr id="5" name="Graphic 4">
              <a:extLst>
                <a:ext uri="{FF2B5EF4-FFF2-40B4-BE49-F238E27FC236}">
                  <a16:creationId xmlns:a16="http://schemas.microsoft.com/office/drawing/2014/main" id="{61684C3F-D6D8-4EA2-B9D8-CFB8D9A620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7576" y="2982135"/>
              <a:ext cx="1787009" cy="454590"/>
            </a:xfrm>
            <a:prstGeom prst="rect">
              <a:avLst/>
            </a:prstGeom>
          </p:spPr>
        </p:pic>
        <p:sp>
          <p:nvSpPr>
            <p:cNvPr id="31" name="Rectangle 30">
              <a:extLst>
                <a:ext uri="{FF2B5EF4-FFF2-40B4-BE49-F238E27FC236}">
                  <a16:creationId xmlns:a16="http://schemas.microsoft.com/office/drawing/2014/main" id="{BAEE2FDF-3580-4224-A34B-7A964A030B61}"/>
                </a:ext>
              </a:extLst>
            </p:cNvPr>
            <p:cNvSpPr/>
            <p:nvPr/>
          </p:nvSpPr>
          <p:spPr>
            <a:xfrm>
              <a:off x="4454501" y="3061709"/>
              <a:ext cx="2943258" cy="369332"/>
            </a:xfrm>
            <a:prstGeom prst="rect">
              <a:avLst/>
            </a:prstGeom>
          </p:spPr>
          <p:txBody>
            <a:bodyPr wrap="square" anchor="ctr" anchorCtr="0">
              <a:spAutoFit/>
            </a:bodyPr>
            <a:lstStyle/>
            <a:p>
              <a:pPr defTabSz="914225">
                <a:lnSpc>
                  <a:spcPct val="90000"/>
                </a:lnSpc>
              </a:pPr>
              <a:r>
                <a:rPr lang="en-US" sz="2000"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.NET Core</a:t>
              </a:r>
            </a:p>
          </p:txBody>
        </p:sp>
      </p:grpSp>
      <p:grpSp>
        <p:nvGrpSpPr>
          <p:cNvPr id="2" name="Group 1">
            <a:extLst>
              <a:ext uri="{FF2B5EF4-FFF2-40B4-BE49-F238E27FC236}">
                <a16:creationId xmlns:a16="http://schemas.microsoft.com/office/drawing/2014/main" id="{1215C549-38C8-4AF4-AA7E-EF31AA394067}"/>
              </a:ext>
            </a:extLst>
          </p:cNvPr>
          <p:cNvGrpSpPr/>
          <p:nvPr/>
        </p:nvGrpSpPr>
        <p:grpSpPr>
          <a:xfrm>
            <a:off x="67439" y="1383838"/>
            <a:ext cx="4047102" cy="2019503"/>
            <a:chOff x="67439" y="1383838"/>
            <a:chExt cx="4047102" cy="2019503"/>
          </a:xfrm>
        </p:grpSpPr>
        <p:sp>
          <p:nvSpPr>
            <p:cNvPr id="24" name="Rectangle 23"/>
            <p:cNvSpPr/>
            <p:nvPr/>
          </p:nvSpPr>
          <p:spPr>
            <a:xfrm>
              <a:off x="67439" y="1383838"/>
              <a:ext cx="4047102" cy="1719760"/>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&gt;1M</a:t>
              </a:r>
              <a:b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b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Core developers</a:t>
              </a:r>
            </a:p>
          </p:txBody>
        </p:sp>
        <p:sp>
          <p:nvSpPr>
            <p:cNvPr id="33" name="Title 2">
              <a:extLst>
                <a:ext uri="{FF2B5EF4-FFF2-40B4-BE49-F238E27FC236}">
                  <a16:creationId xmlns:a16="http://schemas.microsoft.com/office/drawing/2014/main" id="{36E08231-830E-420C-A2C9-3809D53ED005}"/>
                </a:ext>
              </a:extLst>
            </p:cNvPr>
            <p:cNvSpPr txBox="1">
              <a:spLocks/>
            </p:cNvSpPr>
            <p:nvPr/>
          </p:nvSpPr>
          <p:spPr>
            <a:xfrm>
              <a:off x="468630" y="3089409"/>
              <a:ext cx="3165986" cy="3139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600">
                  <a:gradFill>
                    <a:gsLst>
                      <a:gs pos="74074">
                        <a:srgbClr val="FFFFFF"/>
                      </a:gs>
                      <a:gs pos="65741">
                        <a:srgbClr val="FFFFFF"/>
                      </a:gs>
                    </a:gsLst>
                    <a:lin ang="5400000" scaled="1"/>
                  </a:gradFill>
                  <a:ea typeface="ＭＳ Ｐゴシック" charset="0"/>
                  <a:sym typeface="Wingdings" panose="05000000000000000000" pitchFamily="2" charset="2"/>
                </a:rPr>
                <a:t>in Visual Studio</a:t>
              </a:r>
            </a:p>
          </p:txBody>
        </p:sp>
      </p:grpSp>
      <p:sp>
        <p:nvSpPr>
          <p:cNvPr id="6" name="Rectangle 5">
            <a:extLst>
              <a:ext uri="{FF2B5EF4-FFF2-40B4-BE49-F238E27FC236}">
                <a16:creationId xmlns:a16="http://schemas.microsoft.com/office/drawing/2014/main" id="{1025DCB2-A727-48F7-894A-8CF40E2F0840}"/>
              </a:ext>
            </a:extLst>
          </p:cNvPr>
          <p:cNvSpPr/>
          <p:nvPr/>
        </p:nvSpPr>
        <p:spPr bwMode="auto">
          <a:xfrm>
            <a:off x="4040777" y="6217920"/>
            <a:ext cx="3918857" cy="405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35" presetClass="path" presetSubtype="0" accel="50000" decel="50000" fill="hold" nodeType="withEffect">
                                  <p:stCondLst>
                                    <p:cond delay="0"/>
                                  </p:stCondLst>
                                  <p:childTnLst>
                                    <p:animMotion origin="layout" path="M 0.03698 -4.07407E-6 L 1.875E-6 -4.07407E-6 " pathEditMode="relative" rAng="0" ptsTypes="AA">
                                      <p:cBhvr>
                                        <p:cTn id="13" dur="800" fill="hold"/>
                                        <p:tgtEl>
                                          <p:spTgt spid="2"/>
                                        </p:tgtEl>
                                        <p:attrNameLst>
                                          <p:attrName>ppt_x</p:attrName>
                                          <p:attrName>ppt_y</p:attrName>
                                        </p:attrNameLst>
                                      </p:cBhvr>
                                      <p:rCtr x="-2044" y="0"/>
                                    </p:animMotion>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5" presetClass="path" presetSubtype="0" accel="50000" decel="50000" fill="hold" nodeType="withEffect">
                                  <p:stCondLst>
                                    <p:cond delay="0"/>
                                  </p:stCondLst>
                                  <p:childTnLst>
                                    <p:animMotion origin="layout" path="M 0.04258 1.11111E-6 L 2.29167E-6 1.11111E-6 " pathEditMode="relative" rAng="0" ptsTypes="AA">
                                      <p:cBhvr>
                                        <p:cTn id="18" dur="800" fill="hold"/>
                                        <p:tgtEl>
                                          <p:spTgt spid="3"/>
                                        </p:tgtEl>
                                        <p:attrNameLst>
                                          <p:attrName>ppt_x</p:attrName>
                                          <p:attrName>ppt_y</p:attrName>
                                        </p:attrNameLst>
                                      </p:cBhvr>
                                      <p:rCtr x="-2135" y="0"/>
                                    </p:animMotion>
                                  </p:childTnLst>
                                </p:cTn>
                              </p:par>
                              <p:par>
                                <p:cTn id="19" presetID="22" presetClass="entr" presetSubtype="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up)">
                                      <p:cBhvr>
                                        <p:cTn id="21" dur="6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35" presetClass="path" presetSubtype="0" accel="50000" decel="50000" fill="hold" nodeType="withEffect">
                                  <p:stCondLst>
                                    <p:cond delay="0"/>
                                  </p:stCondLst>
                                  <p:childTnLst>
                                    <p:animMotion origin="layout" path="M 0.03828 1.85185E-6 L 2.5E-6 1.85185E-6 " pathEditMode="relative" rAng="0" ptsTypes="AA">
                                      <p:cBhvr>
                                        <p:cTn id="26" dur="800" fill="hold"/>
                                        <p:tgtEl>
                                          <p:spTgt spid="7"/>
                                        </p:tgtEl>
                                        <p:attrNameLst>
                                          <p:attrName>ppt_x</p:attrName>
                                          <p:attrName>ppt_y</p:attrName>
                                        </p:attrNameLst>
                                      </p:cBhvr>
                                      <p:rCtr x="-1914" y="0"/>
                                    </p:animMotion>
                                  </p:childTnLst>
                                </p:cTn>
                              </p:par>
                              <p:par>
                                <p:cTn id="27" presetID="22" presetClass="entr" presetSubtype="1"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600"/>
                                        <p:tgtEl>
                                          <p:spTgt spid="54"/>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63" presetClass="path" presetSubtype="0" decel="100000" fill="hold" nodeType="withEffect">
                                  <p:stCondLst>
                                    <p:cond delay="0"/>
                                  </p:stCondLst>
                                  <p:childTnLst>
                                    <p:animMotion origin="layout" path="M 2.91667E-6 -2.96296E-6 L 0.04622 -2.96296E-6 " pathEditMode="relative" rAng="0" ptsTypes="AA">
                                      <p:cBhvr>
                                        <p:cTn id="34" dur="800" spd="-100000" fill="hold"/>
                                        <p:tgtEl>
                                          <p:spTgt spid="22"/>
                                        </p:tgtEl>
                                        <p:attrNameLst>
                                          <p:attrName>ppt_x</p:attrName>
                                          <p:attrName>ppt_y</p:attrName>
                                        </p:attrNameLst>
                                      </p:cBhvr>
                                      <p:rCtr x="2305" y="0"/>
                                    </p:animMotion>
                                  </p:childTnLst>
                                </p:cTn>
                              </p:par>
                              <p:par>
                                <p:cTn id="35" presetID="22" presetClass="entr" presetSubtype="8"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800"/>
                                        <p:tgtEl>
                                          <p:spTgt spid="56"/>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63" presetClass="path" presetSubtype="0" decel="100000" fill="hold" nodeType="withEffect">
                                  <p:stCondLst>
                                    <p:cond delay="0"/>
                                  </p:stCondLst>
                                  <p:childTnLst>
                                    <p:animMotion origin="layout" path="M 8.33333E-7 2.96296E-6 L 0.0487 2.96296E-6 " pathEditMode="relative" rAng="0" ptsTypes="AA">
                                      <p:cBhvr>
                                        <p:cTn id="42" dur="800" spd="-100000" fill="hold"/>
                                        <p:tgtEl>
                                          <p:spTgt spid="20"/>
                                        </p:tgtEl>
                                        <p:attrNameLst>
                                          <p:attrName>ppt_x</p:attrName>
                                          <p:attrName>ppt_y</p:attrName>
                                        </p:attrNameLst>
                                      </p:cBhvr>
                                      <p:rCtr x="2435" y="0"/>
                                    </p:animMotion>
                                  </p:childTnLst>
                                </p:cTn>
                              </p:par>
                              <p:par>
                                <p:cTn id="43" presetID="10"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35" presetClass="path" presetSubtype="0" accel="50000" decel="50000" fill="hold" nodeType="withEffect">
                                  <p:stCondLst>
                                    <p:cond delay="0"/>
                                  </p:stCondLst>
                                  <p:childTnLst>
                                    <p:animMotion origin="layout" path="M 0.04076 1.48148E-6 L -1.45833E-6 1.48148E-6 " pathEditMode="relative" rAng="0" ptsTypes="AA">
                                      <p:cBhvr>
                                        <p:cTn id="47" dur="800" fill="hold"/>
                                        <p:tgtEl>
                                          <p:spTgt spid="8"/>
                                        </p:tgtEl>
                                        <p:attrNameLst>
                                          <p:attrName>ppt_x</p:attrName>
                                          <p:attrName>ppt_y</p:attrName>
                                        </p:attrNameLst>
                                      </p:cBhvr>
                                      <p:rCtr x="-204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tatsports logo">
            <a:extLst>
              <a:ext uri="{FF2B5EF4-FFF2-40B4-BE49-F238E27FC236}">
                <a16:creationId xmlns:a16="http://schemas.microsoft.com/office/drawing/2014/main" id="{14CC66BC-7B41-4074-9BE4-C9984BF467EA}"/>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83554" y="4929251"/>
            <a:ext cx="2280117" cy="22801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A3E1F8-1512-45C8-8533-8E38D2F12835}"/>
              </a:ext>
            </a:extLst>
          </p:cNvPr>
          <p:cNvSpPr>
            <a:spLocks noGrp="1"/>
          </p:cNvSpPr>
          <p:nvPr>
            <p:ph type="title" idx="4294967295"/>
          </p:nvPr>
        </p:nvSpPr>
        <p:spPr>
          <a:xfrm>
            <a:off x="383554" y="225478"/>
            <a:ext cx="11017250" cy="553998"/>
          </a:xfrm>
        </p:spPr>
        <p:txBody>
          <a:bodyPr>
            <a:normAutofit fontScale="90000"/>
          </a:bodyPr>
          <a:lstStyle/>
          <a:p>
            <a:r>
              <a:rPr lang="en-US">
                <a:latin typeface="Segoe UI Semibold" panose="020B0702040204020203" pitchFamily="34" charset="0"/>
                <a:cs typeface="Segoe UI Semibold" panose="020B0702040204020203" pitchFamily="34" charset="0"/>
              </a:rPr>
              <a:t>www.dot.net/customers</a:t>
            </a:r>
            <a:endParaRPr lang="en-US" sz="2800" b="1">
              <a:latin typeface="Segoe UI Semibold" panose="020B0702040204020203"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ED3AD50E-1057-4D2D-B891-D47FD5A4C5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529663" y="5750506"/>
            <a:ext cx="1990637" cy="553998"/>
          </a:xfrm>
          <a:prstGeom prst="rect">
            <a:avLst/>
          </a:prstGeom>
        </p:spPr>
      </p:pic>
      <p:pic>
        <p:nvPicPr>
          <p:cNvPr id="5" name="Picture 4">
            <a:extLst>
              <a:ext uri="{FF2B5EF4-FFF2-40B4-BE49-F238E27FC236}">
                <a16:creationId xmlns:a16="http://schemas.microsoft.com/office/drawing/2014/main" id="{12E3532D-85C5-45F0-9D98-BFAFFC74629D}"/>
              </a:ext>
            </a:extLst>
          </p:cNvPr>
          <p:cNvPicPr>
            <a:picLocks noChangeAspect="1"/>
          </p:cNvPicPr>
          <p:nvPr/>
        </p:nvPicPr>
        <p:blipFill>
          <a:blip r:embed="rId5"/>
          <a:stretch>
            <a:fillRect/>
          </a:stretch>
        </p:blipFill>
        <p:spPr>
          <a:xfrm>
            <a:off x="10945021" y="3688142"/>
            <a:ext cx="924438" cy="373510"/>
          </a:xfrm>
          <a:prstGeom prst="rect">
            <a:avLst/>
          </a:prstGeom>
        </p:spPr>
      </p:pic>
      <p:pic>
        <p:nvPicPr>
          <p:cNvPr id="13" name="Picture 12" descr="A close up of a logo&#10;&#10;Description automatically generated">
            <a:extLst>
              <a:ext uri="{FF2B5EF4-FFF2-40B4-BE49-F238E27FC236}">
                <a16:creationId xmlns:a16="http://schemas.microsoft.com/office/drawing/2014/main" id="{CD71DC4E-719A-4F1E-AB09-2F07055B83BB}"/>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985109" y="5715510"/>
            <a:ext cx="877197" cy="800100"/>
          </a:xfrm>
          <a:prstGeom prst="rect">
            <a:avLst/>
          </a:prstGeom>
        </p:spPr>
      </p:pic>
      <p:pic>
        <p:nvPicPr>
          <p:cNvPr id="15" name="Picture 14">
            <a:extLst>
              <a:ext uri="{FF2B5EF4-FFF2-40B4-BE49-F238E27FC236}">
                <a16:creationId xmlns:a16="http://schemas.microsoft.com/office/drawing/2014/main" id="{F54964FD-02F8-4824-8DF2-1F101A0E13C2}"/>
              </a:ext>
            </a:extLst>
          </p:cNvPr>
          <p:cNvPicPr>
            <a:picLocks noChangeAspect="1"/>
          </p:cNvPicPr>
          <p:nvPr/>
        </p:nvPicPr>
        <p:blipFill>
          <a:blip r:embed="rId7"/>
          <a:stretch>
            <a:fillRect/>
          </a:stretch>
        </p:blipFill>
        <p:spPr>
          <a:xfrm>
            <a:off x="6070237" y="2832271"/>
            <a:ext cx="2062763" cy="276999"/>
          </a:xfrm>
          <a:prstGeom prst="rect">
            <a:avLst/>
          </a:prstGeom>
        </p:spPr>
      </p:pic>
      <p:pic>
        <p:nvPicPr>
          <p:cNvPr id="16" name="Graphic 15">
            <a:extLst>
              <a:ext uri="{FF2B5EF4-FFF2-40B4-BE49-F238E27FC236}">
                <a16:creationId xmlns:a16="http://schemas.microsoft.com/office/drawing/2014/main" id="{C4DC79DA-D8D5-4EE7-9FFA-A48B6EAFC6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6081" y="2832271"/>
            <a:ext cx="2781300" cy="228600"/>
          </a:xfrm>
          <a:prstGeom prst="rect">
            <a:avLst/>
          </a:prstGeom>
        </p:spPr>
      </p:pic>
      <p:pic>
        <p:nvPicPr>
          <p:cNvPr id="17" name="Graphic 16">
            <a:extLst>
              <a:ext uri="{FF2B5EF4-FFF2-40B4-BE49-F238E27FC236}">
                <a16:creationId xmlns:a16="http://schemas.microsoft.com/office/drawing/2014/main" id="{E3285808-A8AC-44AB-A5FB-C837965F86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2566" y="3784653"/>
            <a:ext cx="1905000" cy="457200"/>
          </a:xfrm>
          <a:prstGeom prst="rect">
            <a:avLst/>
          </a:prstGeom>
        </p:spPr>
      </p:pic>
      <p:pic>
        <p:nvPicPr>
          <p:cNvPr id="19" name="Picture 18">
            <a:extLst>
              <a:ext uri="{FF2B5EF4-FFF2-40B4-BE49-F238E27FC236}">
                <a16:creationId xmlns:a16="http://schemas.microsoft.com/office/drawing/2014/main" id="{87D00F02-2F59-4460-9890-A97B0F8B565D}"/>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946081" y="3590895"/>
            <a:ext cx="1282700" cy="769119"/>
          </a:xfrm>
          <a:prstGeom prst="rect">
            <a:avLst/>
          </a:prstGeom>
        </p:spPr>
      </p:pic>
      <p:pic>
        <p:nvPicPr>
          <p:cNvPr id="23" name="Picture 22">
            <a:extLst>
              <a:ext uri="{FF2B5EF4-FFF2-40B4-BE49-F238E27FC236}">
                <a16:creationId xmlns:a16="http://schemas.microsoft.com/office/drawing/2014/main" id="{E33F16A3-A862-40C1-A32D-01AA12D7DCB9}"/>
              </a:ext>
            </a:extLst>
          </p:cNvPr>
          <p:cNvPicPr>
            <a:picLocks noChangeAspect="1"/>
          </p:cNvPicPr>
          <p:nvPr/>
        </p:nvPicPr>
        <p:blipFill>
          <a:blip r:embed="rId13"/>
          <a:srcRect/>
          <a:stretch/>
        </p:blipFill>
        <p:spPr>
          <a:xfrm>
            <a:off x="6257755" y="3681185"/>
            <a:ext cx="1649450" cy="557322"/>
          </a:xfrm>
          <a:prstGeom prst="rect">
            <a:avLst/>
          </a:prstGeom>
        </p:spPr>
      </p:pic>
      <p:pic>
        <p:nvPicPr>
          <p:cNvPr id="25" name="Picture 24">
            <a:extLst>
              <a:ext uri="{FF2B5EF4-FFF2-40B4-BE49-F238E27FC236}">
                <a16:creationId xmlns:a16="http://schemas.microsoft.com/office/drawing/2014/main" id="{79055608-64F5-41F1-A575-772C1FA74BD7}"/>
              </a:ext>
            </a:extLst>
          </p:cNvPr>
          <p:cNvPicPr>
            <a:picLocks noChangeAspect="1"/>
          </p:cNvPicPr>
          <p:nvPr/>
        </p:nvPicPr>
        <p:blipFill>
          <a:blip r:embed="rId14"/>
          <a:stretch>
            <a:fillRect/>
          </a:stretch>
        </p:blipFill>
        <p:spPr>
          <a:xfrm>
            <a:off x="9486044" y="4482412"/>
            <a:ext cx="1665585" cy="936892"/>
          </a:xfrm>
          <a:prstGeom prst="rect">
            <a:avLst/>
          </a:prstGeom>
        </p:spPr>
      </p:pic>
      <p:pic>
        <p:nvPicPr>
          <p:cNvPr id="27" name="Picture 26" descr="A drawing of a cartoon character&#10;&#10;Description automatically generated">
            <a:extLst>
              <a:ext uri="{FF2B5EF4-FFF2-40B4-BE49-F238E27FC236}">
                <a16:creationId xmlns:a16="http://schemas.microsoft.com/office/drawing/2014/main" id="{79B91DE0-D7F2-43CA-A8C0-DF9761692CDD}"/>
              </a:ext>
            </a:extLst>
          </p:cNvPr>
          <p:cNvPicPr>
            <a:picLocks noChangeAspect="1"/>
          </p:cNvPicPr>
          <p:nvPr/>
        </p:nvPicPr>
        <p:blipFill>
          <a:blip r:embed="rId15"/>
          <a:stretch>
            <a:fillRect/>
          </a:stretch>
        </p:blipFill>
        <p:spPr>
          <a:xfrm>
            <a:off x="2717331" y="4511461"/>
            <a:ext cx="1409404" cy="876963"/>
          </a:xfrm>
          <a:prstGeom prst="rect">
            <a:avLst/>
          </a:prstGeom>
        </p:spPr>
      </p:pic>
      <p:pic>
        <p:nvPicPr>
          <p:cNvPr id="32" name="Picture 31" descr="A drawing of a face&#10;&#10;Description automatically generated">
            <a:extLst>
              <a:ext uri="{FF2B5EF4-FFF2-40B4-BE49-F238E27FC236}">
                <a16:creationId xmlns:a16="http://schemas.microsoft.com/office/drawing/2014/main" id="{2095CE63-E519-4BFF-9E67-5C7A548AE0F6}"/>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684468" y="4593359"/>
            <a:ext cx="1280160" cy="800100"/>
          </a:xfrm>
          <a:prstGeom prst="rect">
            <a:avLst/>
          </a:prstGeom>
        </p:spPr>
      </p:pic>
      <p:pic>
        <p:nvPicPr>
          <p:cNvPr id="34" name="Picture 33">
            <a:extLst>
              <a:ext uri="{FF2B5EF4-FFF2-40B4-BE49-F238E27FC236}">
                <a16:creationId xmlns:a16="http://schemas.microsoft.com/office/drawing/2014/main" id="{E5645179-39D1-4233-A182-63E3F5974732}"/>
              </a:ext>
            </a:extLst>
          </p:cNvPr>
          <p:cNvPicPr>
            <a:picLocks noChangeAspect="1"/>
          </p:cNvPicPr>
          <p:nvPr/>
        </p:nvPicPr>
        <p:blipFill>
          <a:blip r:embed="rId17"/>
          <a:stretch>
            <a:fillRect/>
          </a:stretch>
        </p:blipFill>
        <p:spPr>
          <a:xfrm>
            <a:off x="6734567" y="4704633"/>
            <a:ext cx="1851755" cy="749884"/>
          </a:xfrm>
          <a:prstGeom prst="rect">
            <a:avLst/>
          </a:prstGeom>
        </p:spPr>
      </p:pic>
      <p:pic>
        <p:nvPicPr>
          <p:cNvPr id="41" name="Picture 40">
            <a:extLst>
              <a:ext uri="{FF2B5EF4-FFF2-40B4-BE49-F238E27FC236}">
                <a16:creationId xmlns:a16="http://schemas.microsoft.com/office/drawing/2014/main" id="{5A073E70-2751-49AC-B029-BCC4A9361CD1}"/>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3009036" y="5761426"/>
            <a:ext cx="2026406" cy="569090"/>
          </a:xfrm>
          <a:prstGeom prst="rect">
            <a:avLst/>
          </a:prstGeom>
        </p:spPr>
      </p:pic>
      <p:pic>
        <p:nvPicPr>
          <p:cNvPr id="50" name="Picture 49" descr="A picture containing object&#10;&#10;Description automatically generated">
            <a:extLst>
              <a:ext uri="{FF2B5EF4-FFF2-40B4-BE49-F238E27FC236}">
                <a16:creationId xmlns:a16="http://schemas.microsoft.com/office/drawing/2014/main" id="{FC405F54-B55D-44EB-8F29-98E23753D003}"/>
              </a:ext>
            </a:extLst>
          </p:cNvPr>
          <p:cNvPicPr>
            <a:picLocks noChangeAspect="1"/>
          </p:cNvPicPr>
          <p:nvPr/>
        </p:nvPicPr>
        <p:blipFill>
          <a:blip r:embed="rId19"/>
          <a:stretch>
            <a:fillRect/>
          </a:stretch>
        </p:blipFill>
        <p:spPr>
          <a:xfrm>
            <a:off x="5610397" y="5799886"/>
            <a:ext cx="1708450" cy="670552"/>
          </a:xfrm>
          <a:prstGeom prst="rect">
            <a:avLst/>
          </a:prstGeom>
        </p:spPr>
      </p:pic>
      <p:pic>
        <p:nvPicPr>
          <p:cNvPr id="52" name="Graphic 51">
            <a:extLst>
              <a:ext uri="{FF2B5EF4-FFF2-40B4-BE49-F238E27FC236}">
                <a16:creationId xmlns:a16="http://schemas.microsoft.com/office/drawing/2014/main" id="{48AA45DA-81CC-47F9-B65A-53C78995D90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105863" y="1796930"/>
            <a:ext cx="2423716" cy="475238"/>
          </a:xfrm>
          <a:prstGeom prst="rect">
            <a:avLst/>
          </a:prstGeom>
        </p:spPr>
      </p:pic>
      <p:pic>
        <p:nvPicPr>
          <p:cNvPr id="58" name="Graphic 57">
            <a:extLst>
              <a:ext uri="{FF2B5EF4-FFF2-40B4-BE49-F238E27FC236}">
                <a16:creationId xmlns:a16="http://schemas.microsoft.com/office/drawing/2014/main" id="{CEE1DD6D-9D16-492F-9D31-8771B900EDF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3820" y="4750868"/>
            <a:ext cx="2008301" cy="637556"/>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B4DD53F2-884E-4A29-98E3-79774B32C1B8}"/>
              </a:ext>
            </a:extLst>
          </p:cNvPr>
          <p:cNvPicPr>
            <a:picLocks noChangeAspect="1"/>
          </p:cNvPicPr>
          <p:nvPr/>
        </p:nvPicPr>
        <p:blipFill>
          <a:blip r:embed="rId24"/>
          <a:stretch>
            <a:fillRect/>
          </a:stretch>
        </p:blipFill>
        <p:spPr>
          <a:xfrm>
            <a:off x="2840375" y="2693770"/>
            <a:ext cx="2363729" cy="553999"/>
          </a:xfrm>
          <a:prstGeom prst="rect">
            <a:avLst/>
          </a:prstGeom>
        </p:spPr>
      </p:pic>
      <p:pic>
        <p:nvPicPr>
          <p:cNvPr id="14" name="Graphic 13">
            <a:extLst>
              <a:ext uri="{FF2B5EF4-FFF2-40B4-BE49-F238E27FC236}">
                <a16:creationId xmlns:a16="http://schemas.microsoft.com/office/drawing/2014/main" id="{7C263FF5-821B-4E48-B9A1-603B6711ED4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2566" y="1798482"/>
            <a:ext cx="2293558" cy="613714"/>
          </a:xfrm>
          <a:prstGeom prst="rect">
            <a:avLst/>
          </a:prstGeom>
        </p:spPr>
      </p:pic>
      <p:pic>
        <p:nvPicPr>
          <p:cNvPr id="28" name="Graphic 27">
            <a:extLst>
              <a:ext uri="{FF2B5EF4-FFF2-40B4-BE49-F238E27FC236}">
                <a16:creationId xmlns:a16="http://schemas.microsoft.com/office/drawing/2014/main" id="{E81773EF-DDB4-4BBA-B911-F613E9799E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556693" y="1840211"/>
            <a:ext cx="1858701" cy="352918"/>
          </a:xfrm>
          <a:prstGeom prst="rect">
            <a:avLst/>
          </a:prstGeom>
        </p:spPr>
      </p:pic>
      <p:pic>
        <p:nvPicPr>
          <p:cNvPr id="29" name="Picture 28" descr="A drawing of a face&#10;&#10;Description automatically generated">
            <a:extLst>
              <a:ext uri="{FF2B5EF4-FFF2-40B4-BE49-F238E27FC236}">
                <a16:creationId xmlns:a16="http://schemas.microsoft.com/office/drawing/2014/main" id="{A30C1C2E-761C-40CB-A87C-41D881151EA5}"/>
              </a:ext>
            </a:extLst>
          </p:cNvPr>
          <p:cNvPicPr>
            <a:picLocks noChangeAspect="1"/>
          </p:cNvPicPr>
          <p:nvPr/>
        </p:nvPicPr>
        <p:blipFill>
          <a:blip r:embed="rId29"/>
          <a:stretch>
            <a:fillRect/>
          </a:stretch>
        </p:blipFill>
        <p:spPr>
          <a:xfrm>
            <a:off x="5966514" y="1735645"/>
            <a:ext cx="2231931" cy="669579"/>
          </a:xfrm>
          <a:prstGeom prst="rect">
            <a:avLst/>
          </a:prstGeom>
        </p:spPr>
      </p:pic>
      <p:pic>
        <p:nvPicPr>
          <p:cNvPr id="30" name="Graphic 29">
            <a:extLst>
              <a:ext uri="{FF2B5EF4-FFF2-40B4-BE49-F238E27FC236}">
                <a16:creationId xmlns:a16="http://schemas.microsoft.com/office/drawing/2014/main" id="{993260CB-B93B-4C90-9DDB-8330CCC5AD39}"/>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085003" y="1647019"/>
            <a:ext cx="644474" cy="758205"/>
          </a:xfrm>
          <a:prstGeom prst="rect">
            <a:avLst/>
          </a:prstGeom>
        </p:spPr>
      </p:pic>
      <p:pic>
        <p:nvPicPr>
          <p:cNvPr id="9" name="Picture 8">
            <a:extLst>
              <a:ext uri="{FF2B5EF4-FFF2-40B4-BE49-F238E27FC236}">
                <a16:creationId xmlns:a16="http://schemas.microsoft.com/office/drawing/2014/main" id="{119C166C-08F3-4707-882F-D220B27AEA84}"/>
              </a:ext>
            </a:extLst>
          </p:cNvPr>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3075048" y="3453190"/>
            <a:ext cx="2363729" cy="934747"/>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23EAC789-90E9-42B6-9A72-108E2E9C99B4}"/>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613888" y="2668079"/>
            <a:ext cx="1615188" cy="607290"/>
          </a:xfrm>
          <a:prstGeom prst="rect">
            <a:avLst/>
          </a:prstGeom>
        </p:spPr>
      </p:pic>
    </p:spTree>
    <p:extLst>
      <p:ext uri="{BB962C8B-B14F-4D97-AF65-F5344CB8AC3E}">
        <p14:creationId xmlns:p14="http://schemas.microsoft.com/office/powerpoint/2010/main" val="934637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5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5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250"/>
                                        <p:tgtEl>
                                          <p:spTgt spid="5"/>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25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25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25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fade">
                                      <p:cBhvr>
                                        <p:cTn id="64" dur="250"/>
                                        <p:tgtEl>
                                          <p:spTgt spid="1030"/>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250"/>
                                        <p:tgtEl>
                                          <p:spTgt spid="41"/>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250"/>
                                        <p:tgtEl>
                                          <p:spTgt spid="50"/>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25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895D2-0598-443A-8045-A979B8E827C5}"/>
              </a:ext>
            </a:extLst>
          </p:cNvPr>
          <p:cNvSpPr>
            <a:spLocks noGrp="1"/>
          </p:cNvSpPr>
          <p:nvPr>
            <p:ph type="title"/>
          </p:nvPr>
        </p:nvSpPr>
        <p:spPr/>
        <p:txBody>
          <a:bodyPr/>
          <a:lstStyle/>
          <a:p>
            <a:r>
              <a:rPr lang="en-US"/>
              <a:t>Stack Overflow migrates to .NET Core 3.0 for better performance, faster development, and containerization.</a:t>
            </a:r>
          </a:p>
        </p:txBody>
      </p:sp>
      <p:pic>
        <p:nvPicPr>
          <p:cNvPr id="10" name="Picture Placeholder 9" descr="A group of people in a room&#10;&#10;Description automatically generated">
            <a:extLst>
              <a:ext uri="{FF2B5EF4-FFF2-40B4-BE49-F238E27FC236}">
                <a16:creationId xmlns:a16="http://schemas.microsoft.com/office/drawing/2014/main" id="{825D5B05-A805-4301-8BC7-BAFC1D530CD6}"/>
              </a:ext>
            </a:extLst>
          </p:cNvPr>
          <p:cNvPicPr>
            <a:picLocks noGrp="1" noChangeAspect="1"/>
          </p:cNvPicPr>
          <p:nvPr>
            <p:ph type="pic" sz="quarter" idx="11"/>
          </p:nvPr>
        </p:nvPicPr>
        <p:blipFill rotWithShape="1">
          <a:blip r:embed="rId3" cstate="hqprint">
            <a:extLst>
              <a:ext uri="{28A0092B-C50C-407E-A947-70E740481C1C}">
                <a14:useLocalDpi xmlns:a14="http://schemas.microsoft.com/office/drawing/2010/main"/>
              </a:ext>
            </a:extLst>
          </a:blip>
          <a:srcRect/>
          <a:stretch/>
        </p:blipFill>
        <p:spPr/>
      </p:pic>
      <p:pic>
        <p:nvPicPr>
          <p:cNvPr id="6" name="Graphic 5">
            <a:extLst>
              <a:ext uri="{FF2B5EF4-FFF2-40B4-BE49-F238E27FC236}">
                <a16:creationId xmlns:a16="http://schemas.microsoft.com/office/drawing/2014/main" id="{51AD4D6B-2260-4BE7-9646-3939DFB824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6282" y="363375"/>
            <a:ext cx="4441931" cy="870966"/>
          </a:xfrm>
          <a:prstGeom prst="rect">
            <a:avLst/>
          </a:prstGeom>
        </p:spPr>
      </p:pic>
    </p:spTree>
    <p:extLst>
      <p:ext uri="{BB962C8B-B14F-4D97-AF65-F5344CB8AC3E}">
        <p14:creationId xmlns:p14="http://schemas.microsoft.com/office/powerpoint/2010/main" val="36775359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7EB3CB-010B-4624-B09B-7AF9B242D649}"/>
              </a:ext>
            </a:extLst>
          </p:cNvPr>
          <p:cNvSpPr>
            <a:spLocks noGrp="1"/>
          </p:cNvSpPr>
          <p:nvPr>
            <p:ph type="title"/>
          </p:nvPr>
        </p:nvSpPr>
        <p:spPr/>
        <p:txBody>
          <a:bodyPr/>
          <a:lstStyle/>
          <a:p>
            <a:r>
              <a:rPr lang="en-US"/>
              <a:t>Increasingly complex developer landscape</a:t>
            </a:r>
          </a:p>
        </p:txBody>
      </p:sp>
      <p:sp>
        <p:nvSpPr>
          <p:cNvPr id="6" name="Text Placeholder 5">
            <a:extLst>
              <a:ext uri="{FF2B5EF4-FFF2-40B4-BE49-F238E27FC236}">
                <a16:creationId xmlns:a16="http://schemas.microsoft.com/office/drawing/2014/main" id="{F47F4982-AEB3-4E50-8082-9C322F18D001}"/>
              </a:ext>
            </a:extLst>
          </p:cNvPr>
          <p:cNvSpPr>
            <a:spLocks noGrp="1"/>
          </p:cNvSpPr>
          <p:nvPr>
            <p:ph type="body" sz="quarter" idx="11"/>
          </p:nvPr>
        </p:nvSpPr>
        <p:spPr>
          <a:xfrm>
            <a:off x="426425" y="1894062"/>
            <a:ext cx="5555965" cy="4062601"/>
          </a:xfrm>
        </p:spPr>
        <p:txBody>
          <a:bodyPr/>
          <a:lstStyle/>
          <a:p>
            <a:r>
              <a:rPr lang="en-US"/>
              <a:t>Broad expertise required</a:t>
            </a:r>
          </a:p>
          <a:p>
            <a:pPr lvl="1">
              <a:spcBef>
                <a:spcPts val="600"/>
              </a:spcBef>
              <a:spcAft>
                <a:spcPts val="1200"/>
              </a:spcAft>
            </a:pPr>
            <a:r>
              <a:rPr lang="en-US"/>
              <a:t>Spanning back-end and multiple front-ends</a:t>
            </a:r>
          </a:p>
          <a:p>
            <a:pPr lvl="1">
              <a:spcBef>
                <a:spcPts val="600"/>
              </a:spcBef>
              <a:spcAft>
                <a:spcPts val="1200"/>
              </a:spcAft>
            </a:pPr>
            <a:r>
              <a:rPr lang="en-US"/>
              <a:t>Multiple development technologies &amp; languages</a:t>
            </a:r>
          </a:p>
          <a:p>
            <a:pPr lvl="1">
              <a:lnSpc>
                <a:spcPct val="100000"/>
              </a:lnSpc>
              <a:spcBef>
                <a:spcPts val="600"/>
              </a:spcBef>
              <a:spcAft>
                <a:spcPts val="1200"/>
              </a:spcAft>
            </a:pPr>
            <a:r>
              <a:rPr lang="en-US"/>
              <a:t>Machine Learning &amp; AI becoming more embedded in any solution</a:t>
            </a:r>
          </a:p>
          <a:p>
            <a:pPr>
              <a:spcBef>
                <a:spcPts val="1800"/>
              </a:spcBef>
            </a:pPr>
            <a:r>
              <a:rPr lang="en-US"/>
              <a:t>Modern app development</a:t>
            </a:r>
          </a:p>
          <a:p>
            <a:pPr lvl="1">
              <a:spcBef>
                <a:spcPts val="600"/>
              </a:spcBef>
              <a:spcAft>
                <a:spcPts val="1200"/>
              </a:spcAft>
            </a:pPr>
            <a:r>
              <a:rPr lang="en-US"/>
              <a:t>Containers, microservices, serverless</a:t>
            </a:r>
          </a:p>
          <a:p>
            <a:pPr lvl="1">
              <a:lnSpc>
                <a:spcPct val="100000"/>
              </a:lnSpc>
              <a:spcBef>
                <a:spcPts val="600"/>
              </a:spcBef>
              <a:spcAft>
                <a:spcPts val="1200"/>
              </a:spcAft>
            </a:pPr>
            <a:r>
              <a:rPr lang="en-US"/>
              <a:t>Multiple experiences as end-points (devices, bots, etc.)</a:t>
            </a:r>
          </a:p>
        </p:txBody>
      </p:sp>
      <p:pic>
        <p:nvPicPr>
          <p:cNvPr id="7" name="Picture 6">
            <a:extLst>
              <a:ext uri="{FF2B5EF4-FFF2-40B4-BE49-F238E27FC236}">
                <a16:creationId xmlns:a16="http://schemas.microsoft.com/office/drawing/2014/main" id="{DD820587-91B5-EB4E-A707-10FD0BE762E3}"/>
              </a:ext>
            </a:extLst>
          </p:cNvPr>
          <p:cNvPicPr>
            <a:picLocks noChangeAspect="1"/>
          </p:cNvPicPr>
          <p:nvPr/>
        </p:nvPicPr>
        <p:blipFill>
          <a:blip r:embed="rId3"/>
          <a:stretch>
            <a:fillRect/>
          </a:stretch>
        </p:blipFill>
        <p:spPr>
          <a:xfrm>
            <a:off x="6209611" y="0"/>
            <a:ext cx="11277950" cy="6858000"/>
          </a:xfrm>
          <a:prstGeom prst="rect">
            <a:avLst/>
          </a:prstGeom>
        </p:spPr>
      </p:pic>
    </p:spTree>
    <p:extLst>
      <p:ext uri="{BB962C8B-B14F-4D97-AF65-F5344CB8AC3E}">
        <p14:creationId xmlns:p14="http://schemas.microsoft.com/office/powerpoint/2010/main" val="79359928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211A1041-3F37-4B05-80B8-8CD6AC8DE58B}"/>
              </a:ext>
            </a:extLst>
          </p:cNvPr>
          <p:cNvGrpSpPr/>
          <p:nvPr/>
        </p:nvGrpSpPr>
        <p:grpSpPr>
          <a:xfrm>
            <a:off x="9393116" y="1451039"/>
            <a:ext cx="2417836" cy="5009252"/>
            <a:chOff x="9244254" y="1451039"/>
            <a:chExt cx="2417836" cy="5009252"/>
          </a:xfrm>
        </p:grpSpPr>
        <p:sp>
          <p:nvSpPr>
            <p:cNvPr id="60" name="Rectangle 59">
              <a:extLst>
                <a:ext uri="{FF2B5EF4-FFF2-40B4-BE49-F238E27FC236}">
                  <a16:creationId xmlns:a16="http://schemas.microsoft.com/office/drawing/2014/main" id="{DCDECF18-67A8-4760-B8DE-0636BFEA44B8}"/>
                </a:ext>
              </a:extLst>
            </p:cNvPr>
            <p:cNvSpPr/>
            <p:nvPr/>
          </p:nvSpPr>
          <p:spPr bwMode="auto">
            <a:xfrm>
              <a:off x="9304441" y="1451039"/>
              <a:ext cx="2357649" cy="5009252"/>
            </a:xfrm>
            <a:prstGeom prst="rect">
              <a:avLst/>
            </a:prstGeom>
            <a:no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9244254" y="1451039"/>
              <a:ext cx="2375341" cy="604913"/>
            </a:xfrm>
            <a:prstGeom prst="rect">
              <a:avLst/>
            </a:prstGeom>
            <a:solidFill>
              <a:srgbClr val="000000">
                <a:alpha val="10196"/>
              </a:srgbClr>
            </a:solid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solidFill>
                  <a:effectLst/>
                  <a:uLnTx/>
                  <a:uFillTx/>
                  <a:latin typeface="Segoe UI"/>
                  <a:ea typeface="+mn-ea"/>
                  <a:cs typeface="Segoe UI Semilight" panose="020B0402040204020203" pitchFamily="34" charset="0"/>
                </a:rPr>
                <a:t>TOOLS</a:t>
              </a:r>
            </a:p>
          </p:txBody>
        </p:sp>
        <p:sp>
          <p:nvSpPr>
            <p:cNvPr id="44" name="TextBox 43">
              <a:extLst>
                <a:ext uri="{FF2B5EF4-FFF2-40B4-BE49-F238E27FC236}">
                  <a16:creationId xmlns:a16="http://schemas.microsoft.com/office/drawing/2014/main" id="{D30DD9FD-768F-43AB-A8DC-CBB27E0C4194}"/>
                </a:ext>
              </a:extLst>
            </p:cNvPr>
            <p:cNvSpPr txBox="1"/>
            <p:nvPr/>
          </p:nvSpPr>
          <p:spPr>
            <a:xfrm>
              <a:off x="9313519" y="4814377"/>
              <a:ext cx="2348571"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304442" y="5757380"/>
              <a:ext cx="2357648" cy="53850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CLI</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23292" y="5323767"/>
              <a:ext cx="519947" cy="505742"/>
            </a:xfrm>
            <a:prstGeom prst="rect">
              <a:avLst/>
            </a:prstGeom>
            <a:ln>
              <a:noFill/>
            </a:ln>
          </p:spPr>
        </p:pic>
        <p:sp>
          <p:nvSpPr>
            <p:cNvPr id="58" name="TextBox 57">
              <a:extLst>
                <a:ext uri="{FF2B5EF4-FFF2-40B4-BE49-F238E27FC236}">
                  <a16:creationId xmlns:a16="http://schemas.microsoft.com/office/drawing/2014/main" id="{59972DB0-D3D3-45BD-A2F3-A7DEF145CF13}"/>
                </a:ext>
              </a:extLst>
            </p:cNvPr>
            <p:cNvSpPr txBox="1"/>
            <p:nvPr/>
          </p:nvSpPr>
          <p:spPr>
            <a:xfrm>
              <a:off x="9304442" y="2707152"/>
              <a:ext cx="2357648" cy="52346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286747" y="3798174"/>
              <a:ext cx="2375342" cy="523469"/>
            </a:xfrm>
            <a:prstGeom prst="rect">
              <a:avLst/>
            </a:prstGeom>
            <a:noFill/>
            <a:ln>
              <a:noFill/>
            </a:ln>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VISUAL STUDIO FOR MAC</a:t>
              </a:r>
            </a:p>
          </p:txBody>
        </p:sp>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87492" y="3180482"/>
              <a:ext cx="663793" cy="662929"/>
            </a:xfrm>
            <a:prstGeom prst="rect">
              <a:avLst/>
            </a:prstGeom>
          </p:spPr>
        </p:pic>
        <p:pic>
          <p:nvPicPr>
            <p:cNvPr id="146" name="Graphic 145">
              <a:extLst>
                <a:ext uri="{FF2B5EF4-FFF2-40B4-BE49-F238E27FC236}">
                  <a16:creationId xmlns:a16="http://schemas.microsoft.com/office/drawing/2014/main" id="{5C6FA744-B583-4374-B26D-FEADE38C88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492" y="2159189"/>
              <a:ext cx="588010" cy="588010"/>
            </a:xfrm>
            <a:prstGeom prst="rect">
              <a:avLst/>
            </a:prstGeom>
          </p:spPr>
        </p:pic>
        <p:pic>
          <p:nvPicPr>
            <p:cNvPr id="15" name="Picture 14" descr="A close up of a logo&#10;&#10;Description automatically generated">
              <a:extLst>
                <a:ext uri="{FF2B5EF4-FFF2-40B4-BE49-F238E27FC236}">
                  <a16:creationId xmlns:a16="http://schemas.microsoft.com/office/drawing/2014/main" id="{AEB2DA1A-E3C0-4F11-8D03-6CB45182D02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096009" y="4281175"/>
              <a:ext cx="594450" cy="594450"/>
            </a:xfrm>
            <a:prstGeom prst="rect">
              <a:avLst/>
            </a:prstGeom>
          </p:spPr>
        </p:pic>
      </p:grpSp>
      <p:grpSp>
        <p:nvGrpSpPr>
          <p:cNvPr id="14" name="Group 13">
            <a:extLst>
              <a:ext uri="{FF2B5EF4-FFF2-40B4-BE49-F238E27FC236}">
                <a16:creationId xmlns:a16="http://schemas.microsoft.com/office/drawing/2014/main" id="{2EB347CC-D1E4-4C98-B7B6-EA63BCF3DE3A}"/>
              </a:ext>
            </a:extLst>
          </p:cNvPr>
          <p:cNvGrpSpPr/>
          <p:nvPr/>
        </p:nvGrpSpPr>
        <p:grpSpPr>
          <a:xfrm>
            <a:off x="673761" y="1440647"/>
            <a:ext cx="8761848" cy="2083303"/>
            <a:chOff x="673761" y="1440647"/>
            <a:chExt cx="8761848" cy="2083303"/>
          </a:xfrm>
        </p:grpSpPr>
        <p:sp>
          <p:nvSpPr>
            <p:cNvPr id="36" name="Rectangle 35">
              <a:extLst>
                <a:ext uri="{FF2B5EF4-FFF2-40B4-BE49-F238E27FC236}">
                  <a16:creationId xmlns:a16="http://schemas.microsoft.com/office/drawing/2014/main" id="{59613743-259D-48D2-81DB-32D4C41AEFEC}"/>
                </a:ext>
              </a:extLst>
            </p:cNvPr>
            <p:cNvSpPr/>
            <p:nvPr/>
          </p:nvSpPr>
          <p:spPr bwMode="auto">
            <a:xfrm>
              <a:off x="673761" y="1444306"/>
              <a:ext cx="1250398" cy="2075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93ADAB9-0CD3-4ACA-AFD8-60B6A95EDCFE}"/>
                </a:ext>
              </a:extLst>
            </p:cNvPr>
            <p:cNvSpPr/>
            <p:nvPr/>
          </p:nvSpPr>
          <p:spPr bwMode="auto">
            <a:xfrm>
              <a:off x="1921716" y="1444307"/>
              <a:ext cx="1250398" cy="2075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C86A25BB-F8AE-4AD3-91CE-05130160099B}"/>
                </a:ext>
              </a:extLst>
            </p:cNvPr>
            <p:cNvSpPr txBox="1"/>
            <p:nvPr/>
          </p:nvSpPr>
          <p:spPr>
            <a:xfrm>
              <a:off x="1920054"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sp>
          <p:nvSpPr>
            <p:cNvPr id="66" name="Rectangle 65">
              <a:extLst>
                <a:ext uri="{FF2B5EF4-FFF2-40B4-BE49-F238E27FC236}">
                  <a16:creationId xmlns:a16="http://schemas.microsoft.com/office/drawing/2014/main" id="{920F3DE6-40E3-414B-A393-F3803440188A}"/>
                </a:ext>
              </a:extLst>
            </p:cNvPr>
            <p:cNvSpPr/>
            <p:nvPr/>
          </p:nvSpPr>
          <p:spPr bwMode="auto">
            <a:xfrm>
              <a:off x="3173775" y="1444306"/>
              <a:ext cx="1250398" cy="2075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06E4E48A-79E2-4DA6-97BE-3CDC1E0E3948}"/>
                </a:ext>
              </a:extLst>
            </p:cNvPr>
            <p:cNvSpPr txBox="1"/>
            <p:nvPr/>
          </p:nvSpPr>
          <p:spPr>
            <a:xfrm>
              <a:off x="3165639" y="2438506"/>
              <a:ext cx="1251270" cy="14390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sp>
          <p:nvSpPr>
            <p:cNvPr id="70" name="Rectangle 69">
              <a:extLst>
                <a:ext uri="{FF2B5EF4-FFF2-40B4-BE49-F238E27FC236}">
                  <a16:creationId xmlns:a16="http://schemas.microsoft.com/office/drawing/2014/main" id="{94D23332-5CB4-47E5-84F9-B19F9E90C0F7}"/>
                </a:ext>
              </a:extLst>
            </p:cNvPr>
            <p:cNvSpPr/>
            <p:nvPr/>
          </p:nvSpPr>
          <p:spPr bwMode="auto">
            <a:xfrm>
              <a:off x="4413884" y="144430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9BD40E6E-DBF8-4A45-8364-33C179C73747}"/>
                </a:ext>
              </a:extLst>
            </p:cNvPr>
            <p:cNvSpPr txBox="1"/>
            <p:nvPr/>
          </p:nvSpPr>
          <p:spPr>
            <a:xfrm>
              <a:off x="4443597" y="2438507"/>
              <a:ext cx="1206946"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sp>
          <p:nvSpPr>
            <p:cNvPr id="74" name="Rectangle 73">
              <a:extLst>
                <a:ext uri="{FF2B5EF4-FFF2-40B4-BE49-F238E27FC236}">
                  <a16:creationId xmlns:a16="http://schemas.microsoft.com/office/drawing/2014/main" id="{437578EA-2C96-4A1F-A9DB-37215A406649}"/>
                </a:ext>
              </a:extLst>
            </p:cNvPr>
            <p:cNvSpPr/>
            <p:nvPr/>
          </p:nvSpPr>
          <p:spPr bwMode="auto">
            <a:xfrm>
              <a:off x="5664488"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F04F433F-874A-4816-8A9D-DC8E6FF0041A}"/>
                </a:ext>
              </a:extLst>
            </p:cNvPr>
            <p:cNvSpPr txBox="1"/>
            <p:nvPr/>
          </p:nvSpPr>
          <p:spPr>
            <a:xfrm>
              <a:off x="5687692" y="2438505"/>
              <a:ext cx="1206981" cy="180049"/>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sp>
          <p:nvSpPr>
            <p:cNvPr id="78" name="Rectangle 77">
              <a:extLst>
                <a:ext uri="{FF2B5EF4-FFF2-40B4-BE49-F238E27FC236}">
                  <a16:creationId xmlns:a16="http://schemas.microsoft.com/office/drawing/2014/main" id="{BA40EA88-EB53-466C-BEA0-EBA2C0FADCE2}"/>
                </a:ext>
              </a:extLst>
            </p:cNvPr>
            <p:cNvSpPr/>
            <p:nvPr/>
          </p:nvSpPr>
          <p:spPr bwMode="auto">
            <a:xfrm>
              <a:off x="6916237"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0DE5C626-2780-4925-8F82-1895FFB0B245}"/>
                </a:ext>
              </a:extLst>
            </p:cNvPr>
            <p:cNvSpPr txBox="1"/>
            <p:nvPr/>
          </p:nvSpPr>
          <p:spPr>
            <a:xfrm>
              <a:off x="6888679" y="2445078"/>
              <a:ext cx="1251270" cy="14485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sp>
          <p:nvSpPr>
            <p:cNvPr id="82" name="Rectangle 81">
              <a:extLst>
                <a:ext uri="{FF2B5EF4-FFF2-40B4-BE49-F238E27FC236}">
                  <a16:creationId xmlns:a16="http://schemas.microsoft.com/office/drawing/2014/main" id="{AFB452F1-EA1E-4516-ACA0-A8F4C3CBDA19}"/>
                </a:ext>
              </a:extLst>
            </p:cNvPr>
            <p:cNvSpPr/>
            <p:nvPr/>
          </p:nvSpPr>
          <p:spPr bwMode="auto">
            <a:xfrm>
              <a:off x="8159373" y="1444306"/>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2D4ACADA-BCA3-42F7-9644-31D2ACA5B3BB}"/>
                </a:ext>
              </a:extLst>
            </p:cNvPr>
            <p:cNvSpPr txBox="1"/>
            <p:nvPr/>
          </p:nvSpPr>
          <p:spPr>
            <a:xfrm>
              <a:off x="8180648" y="2438506"/>
              <a:ext cx="1195961"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sp>
          <p:nvSpPr>
            <p:cNvPr id="155" name="Rectangle 154">
              <a:extLst>
                <a:ext uri="{FF2B5EF4-FFF2-40B4-BE49-F238E27FC236}">
                  <a16:creationId xmlns:a16="http://schemas.microsoft.com/office/drawing/2014/main" id="{49232D19-A706-4D74-89DC-4B6B5D101D20}"/>
                </a:ext>
              </a:extLst>
            </p:cNvPr>
            <p:cNvSpPr/>
            <p:nvPr/>
          </p:nvSpPr>
          <p:spPr bwMode="auto">
            <a:xfrm>
              <a:off x="6927662" y="1447990"/>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C29CD062-D24A-4352-858A-28D2B0E513C7}"/>
                </a:ext>
              </a:extLst>
            </p:cNvPr>
            <p:cNvSpPr txBox="1"/>
            <p:nvPr/>
          </p:nvSpPr>
          <p:spPr>
            <a:xfrm>
              <a:off x="678574" y="2438506"/>
              <a:ext cx="1251269"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nvGrpSpPr>
            <p:cNvPr id="87" name="monitor 1" descr="monitor, desktop">
              <a:extLst>
                <a:ext uri="{FF2B5EF4-FFF2-40B4-BE49-F238E27FC236}">
                  <a16:creationId xmlns:a16="http://schemas.microsoft.com/office/drawing/2014/main" id="{45BFA2BF-0D73-499F-B857-6B7FBC9201D3}"/>
                </a:ext>
              </a:extLst>
            </p:cNvPr>
            <p:cNvGrpSpPr/>
            <p:nvPr/>
          </p:nvGrpSpPr>
          <p:grpSpPr>
            <a:xfrm>
              <a:off x="1045025" y="1720818"/>
              <a:ext cx="518366" cy="422446"/>
              <a:chOff x="4233864" y="1827214"/>
              <a:chExt cx="403225" cy="328613"/>
            </a:xfrm>
          </p:grpSpPr>
          <p:sp>
            <p:nvSpPr>
              <p:cNvPr id="88" name="Freeform 53">
                <a:extLst>
                  <a:ext uri="{FF2B5EF4-FFF2-40B4-BE49-F238E27FC236}">
                    <a16:creationId xmlns:a16="http://schemas.microsoft.com/office/drawing/2014/main" id="{B8E36091-FA50-4C0F-B589-A8EF7D0D782A}"/>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54">
                <a:extLst>
                  <a:ext uri="{FF2B5EF4-FFF2-40B4-BE49-F238E27FC236}">
                    <a16:creationId xmlns:a16="http://schemas.microsoft.com/office/drawing/2014/main" id="{73BB8556-1332-4E08-A9C7-E76C76BD25D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173">
                <a:extLst>
                  <a:ext uri="{FF2B5EF4-FFF2-40B4-BE49-F238E27FC236}">
                    <a16:creationId xmlns:a16="http://schemas.microsoft.com/office/drawing/2014/main" id="{0C21327C-57B8-4369-9B73-3438AA5CD6F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2" name="online" descr="online">
              <a:extLst>
                <a:ext uri="{FF2B5EF4-FFF2-40B4-BE49-F238E27FC236}">
                  <a16:creationId xmlns:a16="http://schemas.microsoft.com/office/drawing/2014/main" id="{5E306094-4BA6-4495-87FA-A4BC91E48092}"/>
                </a:ext>
              </a:extLst>
            </p:cNvPr>
            <p:cNvGrpSpPr/>
            <p:nvPr/>
          </p:nvGrpSpPr>
          <p:grpSpPr>
            <a:xfrm>
              <a:off x="2241388" y="1671305"/>
              <a:ext cx="602002" cy="602002"/>
              <a:chOff x="4472102" y="5773612"/>
              <a:chExt cx="436448" cy="436448"/>
            </a:xfrm>
          </p:grpSpPr>
          <p:sp>
            <p:nvSpPr>
              <p:cNvPr id="93" name="Freeform: Shape 92">
                <a:extLst>
                  <a:ext uri="{FF2B5EF4-FFF2-40B4-BE49-F238E27FC236}">
                    <a16:creationId xmlns:a16="http://schemas.microsoft.com/office/drawing/2014/main" id="{1F677A7D-D270-462E-9A82-A0C411C202D4}"/>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C850123-3BF0-4118-BEA9-DBFBE1E1C3C2}"/>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9077DF-1FAD-432C-9BB3-4CA91530131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B5C2DC6-2B95-40CF-85D2-2263FDB2D11D}"/>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812D1F3-77BA-4233-8555-61D7748E9290}"/>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1AFE289C-DBFC-4329-8ADA-890FF83AC483}"/>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D91C64-6664-44BC-83AC-B605BE24F977}"/>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71478E4-2B9F-47BD-8DE5-104F88CB8FD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67F4BBE5-C12B-4524-A014-8900D04284AC}"/>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4C0A2F8-E042-4E69-9FE9-386D72F0ED1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979AEF87-8122-479A-AE45-4BB77A216196}"/>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E27C10BB-2A4F-4D18-A1D0-C48EB1A3D17A}"/>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0E549C-4568-4024-B921-30CD88B9CEA9}"/>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7457899-4BCB-4E2B-A932-0D6A4B1CEAE2}"/>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A37E4EB1-4AAB-4AAD-99D5-F62164E2DB2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FB62D33-0328-4D01-9131-006DBB370C52}"/>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1" name="broad application support" descr="broad application support">
              <a:extLst>
                <a:ext uri="{FF2B5EF4-FFF2-40B4-BE49-F238E27FC236}">
                  <a16:creationId xmlns:a16="http://schemas.microsoft.com/office/drawing/2014/main" id="{1030843F-5800-448D-BE17-6081DAAC0053}"/>
                </a:ext>
              </a:extLst>
            </p:cNvPr>
            <p:cNvGrpSpPr/>
            <p:nvPr/>
          </p:nvGrpSpPr>
          <p:grpSpPr>
            <a:xfrm>
              <a:off x="3455484" y="1720818"/>
              <a:ext cx="611788" cy="360630"/>
              <a:chOff x="6313882" y="1370180"/>
              <a:chExt cx="443543" cy="261457"/>
            </a:xfrm>
          </p:grpSpPr>
          <p:sp>
            <p:nvSpPr>
              <p:cNvPr id="112" name="Freeform 907">
                <a:extLst>
                  <a:ext uri="{FF2B5EF4-FFF2-40B4-BE49-F238E27FC236}">
                    <a16:creationId xmlns:a16="http://schemas.microsoft.com/office/drawing/2014/main" id="{C3D74A69-E6A6-4234-A7E9-BBB6536E679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08">
                <a:extLst>
                  <a:ext uri="{FF2B5EF4-FFF2-40B4-BE49-F238E27FC236}">
                    <a16:creationId xmlns:a16="http://schemas.microsoft.com/office/drawing/2014/main" id="{9CE046E1-9F8C-4511-B059-B6FEFFAF95EC}"/>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4" name="Oval 909">
                <a:extLst>
                  <a:ext uri="{FF2B5EF4-FFF2-40B4-BE49-F238E27FC236}">
                    <a16:creationId xmlns:a16="http://schemas.microsoft.com/office/drawing/2014/main" id="{069BD716-8F56-4D4B-ADB4-EA3085ED353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10">
                <a:extLst>
                  <a:ext uri="{FF2B5EF4-FFF2-40B4-BE49-F238E27FC236}">
                    <a16:creationId xmlns:a16="http://schemas.microsoft.com/office/drawing/2014/main" id="{2A1C29FC-DE27-44A8-9610-1EDDE017C131}"/>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11">
                <a:extLst>
                  <a:ext uri="{FF2B5EF4-FFF2-40B4-BE49-F238E27FC236}">
                    <a16:creationId xmlns:a16="http://schemas.microsoft.com/office/drawing/2014/main" id="{4EF601C5-23B6-4848-9889-1DAD06FAF5C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descr="Icon of connected dots ">
              <a:extLst>
                <a:ext uri="{FF2B5EF4-FFF2-40B4-BE49-F238E27FC236}">
                  <a16:creationId xmlns:a16="http://schemas.microsoft.com/office/drawing/2014/main" id="{6D95A50C-C1C2-4779-8A6E-36D02380A1E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32416" y="1665417"/>
              <a:ext cx="578454" cy="509954"/>
            </a:xfrm>
            <a:prstGeom prst="rect">
              <a:avLst/>
            </a:prstGeom>
          </p:spPr>
        </p:pic>
        <p:grpSp>
          <p:nvGrpSpPr>
            <p:cNvPr id="118" name="gaming" descr=" gaming, controller">
              <a:extLst>
                <a:ext uri="{FF2B5EF4-FFF2-40B4-BE49-F238E27FC236}">
                  <a16:creationId xmlns:a16="http://schemas.microsoft.com/office/drawing/2014/main" id="{9C704B09-25D7-42C7-8F96-64E55EB47F7D}"/>
                </a:ext>
              </a:extLst>
            </p:cNvPr>
            <p:cNvGrpSpPr/>
            <p:nvPr/>
          </p:nvGrpSpPr>
          <p:grpSpPr>
            <a:xfrm>
              <a:off x="5988444" y="1594444"/>
              <a:ext cx="629310" cy="629310"/>
              <a:chOff x="7205664" y="1190625"/>
              <a:chExt cx="509586" cy="509586"/>
            </a:xfrm>
          </p:grpSpPr>
          <p:sp>
            <p:nvSpPr>
              <p:cNvPr id="119" name="Freeform: Shape 118">
                <a:extLst>
                  <a:ext uri="{FF2B5EF4-FFF2-40B4-BE49-F238E27FC236}">
                    <a16:creationId xmlns:a16="http://schemas.microsoft.com/office/drawing/2014/main" id="{C3A96D1E-575D-4643-B562-2AD967DA06F6}"/>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BC024AEF-191D-40C6-A6A4-9550171222D0}"/>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AA61DAD1-C161-4C5F-AB98-241F44E61C46}"/>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96A67650-8002-46F7-8700-1387D349DB83}"/>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3" name="phone" descr="phone">
              <a:extLst>
                <a:ext uri="{FF2B5EF4-FFF2-40B4-BE49-F238E27FC236}">
                  <a16:creationId xmlns:a16="http://schemas.microsoft.com/office/drawing/2014/main" id="{CB2BC345-CAE6-4525-847C-EEDEC25BA81D}"/>
                </a:ext>
              </a:extLst>
            </p:cNvPr>
            <p:cNvGrpSpPr/>
            <p:nvPr/>
          </p:nvGrpSpPr>
          <p:grpSpPr>
            <a:xfrm>
              <a:off x="4912553" y="1643120"/>
              <a:ext cx="302660" cy="513442"/>
              <a:chOff x="7648576" y="1841501"/>
              <a:chExt cx="177800" cy="301625"/>
            </a:xfrm>
          </p:grpSpPr>
          <p:sp>
            <p:nvSpPr>
              <p:cNvPr id="124" name="Freeform 48">
                <a:extLst>
                  <a:ext uri="{FF2B5EF4-FFF2-40B4-BE49-F238E27FC236}">
                    <a16:creationId xmlns:a16="http://schemas.microsoft.com/office/drawing/2014/main" id="{A8255673-F7A0-48F4-8F99-3F79CE040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0587529-4083-4A31-BF21-3E3A77AC509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0">
                <a:extLst>
                  <a:ext uri="{FF2B5EF4-FFF2-40B4-BE49-F238E27FC236}">
                    <a16:creationId xmlns:a16="http://schemas.microsoft.com/office/drawing/2014/main" id="{396E00E9-AD33-4355-A24E-3095E9B7181C}"/>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75">
                <a:extLst>
                  <a:ext uri="{FF2B5EF4-FFF2-40B4-BE49-F238E27FC236}">
                    <a16:creationId xmlns:a16="http://schemas.microsoft.com/office/drawing/2014/main" id="{FB52812B-6387-4626-A610-C724FF6A833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8" name="IoT 3" descr="IoT, create safer cities">
              <a:extLst>
                <a:ext uri="{FF2B5EF4-FFF2-40B4-BE49-F238E27FC236}">
                  <a16:creationId xmlns:a16="http://schemas.microsoft.com/office/drawing/2014/main" id="{DE4E27E3-1740-4607-B658-40C99DCC4BFC}"/>
                </a:ext>
              </a:extLst>
            </p:cNvPr>
            <p:cNvGrpSpPr/>
            <p:nvPr/>
          </p:nvGrpSpPr>
          <p:grpSpPr>
            <a:xfrm>
              <a:off x="7244473" y="1568602"/>
              <a:ext cx="556698" cy="554742"/>
              <a:chOff x="5433319" y="4819498"/>
              <a:chExt cx="403602" cy="402184"/>
            </a:xfrm>
          </p:grpSpPr>
          <p:sp>
            <p:nvSpPr>
              <p:cNvPr id="129" name="Rectangle 854">
                <a:extLst>
                  <a:ext uri="{FF2B5EF4-FFF2-40B4-BE49-F238E27FC236}">
                    <a16:creationId xmlns:a16="http://schemas.microsoft.com/office/drawing/2014/main" id="{6CA16027-8BCC-49AD-B46D-36A11F514E7C}"/>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855">
                <a:extLst>
                  <a:ext uri="{FF2B5EF4-FFF2-40B4-BE49-F238E27FC236}">
                    <a16:creationId xmlns:a16="http://schemas.microsoft.com/office/drawing/2014/main" id="{B7009BB6-AD9F-4162-A201-8901A3F0D7DA}"/>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856">
                <a:extLst>
                  <a:ext uri="{FF2B5EF4-FFF2-40B4-BE49-F238E27FC236}">
                    <a16:creationId xmlns:a16="http://schemas.microsoft.com/office/drawing/2014/main" id="{87620BD3-69F3-4D6E-AE1F-4844FEA6BEF7}"/>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857">
                <a:extLst>
                  <a:ext uri="{FF2B5EF4-FFF2-40B4-BE49-F238E27FC236}">
                    <a16:creationId xmlns:a16="http://schemas.microsoft.com/office/drawing/2014/main" id="{24B43E9A-F37E-40CC-8B29-C53DF0F2F783}"/>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858">
                <a:extLst>
                  <a:ext uri="{FF2B5EF4-FFF2-40B4-BE49-F238E27FC236}">
                    <a16:creationId xmlns:a16="http://schemas.microsoft.com/office/drawing/2014/main" id="{7F16E7D4-971F-4269-B859-B2630CE8C103}"/>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859">
                <a:extLst>
                  <a:ext uri="{FF2B5EF4-FFF2-40B4-BE49-F238E27FC236}">
                    <a16:creationId xmlns:a16="http://schemas.microsoft.com/office/drawing/2014/main" id="{91E477AA-C88E-4AFE-A4AB-B7ADEB2DBEE6}"/>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860">
                <a:extLst>
                  <a:ext uri="{FF2B5EF4-FFF2-40B4-BE49-F238E27FC236}">
                    <a16:creationId xmlns:a16="http://schemas.microsoft.com/office/drawing/2014/main" id="{47B87A75-5D43-40FA-8904-EDF00F10F1F4}"/>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861">
                <a:extLst>
                  <a:ext uri="{FF2B5EF4-FFF2-40B4-BE49-F238E27FC236}">
                    <a16:creationId xmlns:a16="http://schemas.microsoft.com/office/drawing/2014/main" id="{D35613AE-C94A-46E3-A76C-13ADE6F193CE}"/>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862">
                <a:extLst>
                  <a:ext uri="{FF2B5EF4-FFF2-40B4-BE49-F238E27FC236}">
                    <a16:creationId xmlns:a16="http://schemas.microsoft.com/office/drawing/2014/main" id="{28B7A297-58F4-40DB-B90D-0B4AC1C927BD}"/>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863">
                <a:extLst>
                  <a:ext uri="{FF2B5EF4-FFF2-40B4-BE49-F238E27FC236}">
                    <a16:creationId xmlns:a16="http://schemas.microsoft.com/office/drawing/2014/main" id="{CAB23521-52CB-4463-B0F7-498739E81376}"/>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864">
                <a:extLst>
                  <a:ext uri="{FF2B5EF4-FFF2-40B4-BE49-F238E27FC236}">
                    <a16:creationId xmlns:a16="http://schemas.microsoft.com/office/drawing/2014/main" id="{9C5C855D-CA9E-432E-9AF2-00C9EA48E4F9}"/>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865">
                <a:extLst>
                  <a:ext uri="{FF2B5EF4-FFF2-40B4-BE49-F238E27FC236}">
                    <a16:creationId xmlns:a16="http://schemas.microsoft.com/office/drawing/2014/main" id="{25EE285A-7CE5-406E-9513-12E422A13C1A}"/>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866">
                <a:extLst>
                  <a:ext uri="{FF2B5EF4-FFF2-40B4-BE49-F238E27FC236}">
                    <a16:creationId xmlns:a16="http://schemas.microsoft.com/office/drawing/2014/main" id="{D312B3D0-561C-4D57-8C27-9C6CF3562545}"/>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867">
                <a:extLst>
                  <a:ext uri="{FF2B5EF4-FFF2-40B4-BE49-F238E27FC236}">
                    <a16:creationId xmlns:a16="http://schemas.microsoft.com/office/drawing/2014/main" id="{BABA8782-F7B6-4ED4-ADE1-146CB348F077}"/>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Oval 868">
                <a:extLst>
                  <a:ext uri="{FF2B5EF4-FFF2-40B4-BE49-F238E27FC236}">
                    <a16:creationId xmlns:a16="http://schemas.microsoft.com/office/drawing/2014/main" id="{AEBE236D-54FA-44B1-9E32-74A4BD5644F0}"/>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869">
                <a:extLst>
                  <a:ext uri="{FF2B5EF4-FFF2-40B4-BE49-F238E27FC236}">
                    <a16:creationId xmlns:a16="http://schemas.microsoft.com/office/drawing/2014/main" id="{BD42DCC5-87FA-4151-A6E5-6EE16C38A7D9}"/>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Oval 870">
                <a:extLst>
                  <a:ext uri="{FF2B5EF4-FFF2-40B4-BE49-F238E27FC236}">
                    <a16:creationId xmlns:a16="http://schemas.microsoft.com/office/drawing/2014/main" id="{75EB54E2-4BF9-47AB-80D3-E106DDFD3013}"/>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Rectangle 157">
              <a:extLst>
                <a:ext uri="{FF2B5EF4-FFF2-40B4-BE49-F238E27FC236}">
                  <a16:creationId xmlns:a16="http://schemas.microsoft.com/office/drawing/2014/main" id="{06783691-10CC-46C8-A334-79BF882EDEB5}"/>
                </a:ext>
              </a:extLst>
            </p:cNvPr>
            <p:cNvSpPr/>
            <p:nvPr/>
          </p:nvSpPr>
          <p:spPr bwMode="auto">
            <a:xfrm>
              <a:off x="8185211" y="1440647"/>
              <a:ext cx="1250398" cy="2075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5EA2B1A-457A-4554-BA05-AE7E471B07BA}"/>
              </a:ext>
            </a:extLst>
          </p:cNvPr>
          <p:cNvGrpSpPr/>
          <p:nvPr/>
        </p:nvGrpSpPr>
        <p:grpSpPr>
          <a:xfrm>
            <a:off x="1233239" y="2956790"/>
            <a:ext cx="7635039" cy="1098224"/>
            <a:chOff x="1233239" y="3442565"/>
            <a:chExt cx="7635039" cy="1098224"/>
          </a:xfrm>
        </p:grpSpPr>
        <p:grpSp>
          <p:nvGrpSpPr>
            <p:cNvPr id="16" name="Group 15">
              <a:extLst>
                <a:ext uri="{FF2B5EF4-FFF2-40B4-BE49-F238E27FC236}">
                  <a16:creationId xmlns:a16="http://schemas.microsoft.com/office/drawing/2014/main" id="{C31C19C9-227A-4BA6-88AB-DE47E45F65A8}"/>
                </a:ext>
              </a:extLst>
            </p:cNvPr>
            <p:cNvGrpSpPr/>
            <p:nvPr/>
          </p:nvGrpSpPr>
          <p:grpSpPr>
            <a:xfrm>
              <a:off x="1233239" y="3451727"/>
              <a:ext cx="141193" cy="1089062"/>
              <a:chOff x="1084377" y="3607592"/>
              <a:chExt cx="141193" cy="1089062"/>
            </a:xfrm>
          </p:grpSpPr>
          <p:cxnSp>
            <p:nvCxnSpPr>
              <p:cNvPr id="109" name="Straight Connector 108">
                <a:extLst>
                  <a:ext uri="{FF2B5EF4-FFF2-40B4-BE49-F238E27FC236}">
                    <a16:creationId xmlns:a16="http://schemas.microsoft.com/office/drawing/2014/main" id="{7A7AE137-E3D8-43CF-B1F0-B09CE0975DB3}"/>
                  </a:ext>
                  <a:ext uri="{C183D7F6-B498-43B3-948B-1728B52AA6E4}">
                    <adec:decorative xmlns:adec="http://schemas.microsoft.com/office/drawing/2017/decorative" val="1"/>
                  </a:ext>
                </a:extLst>
              </p:cNvPr>
              <p:cNvCxnSpPr>
                <a:cxnSpLocks/>
              </p:cNvCxnSpPr>
              <p:nvPr/>
            </p:nvCxnSpPr>
            <p:spPr>
              <a:xfrm flipV="1">
                <a:off x="1138085" y="3661366"/>
                <a:ext cx="0" cy="1035288"/>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96284DE5-545E-4A37-9ED0-F4347F654A1C}"/>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48" name="Group 147">
              <a:extLst>
                <a:ext uri="{FF2B5EF4-FFF2-40B4-BE49-F238E27FC236}">
                  <a16:creationId xmlns:a16="http://schemas.microsoft.com/office/drawing/2014/main" id="{251EF807-387B-4F65-A69C-B69E380AFED8}"/>
                </a:ext>
              </a:extLst>
            </p:cNvPr>
            <p:cNvGrpSpPr/>
            <p:nvPr/>
          </p:nvGrpSpPr>
          <p:grpSpPr>
            <a:xfrm>
              <a:off x="2497948" y="3448079"/>
              <a:ext cx="141193" cy="1092710"/>
              <a:chOff x="1084377" y="3607592"/>
              <a:chExt cx="141193" cy="1092710"/>
            </a:xfrm>
          </p:grpSpPr>
          <p:cxnSp>
            <p:nvCxnSpPr>
              <p:cNvPr id="149" name="Straight Connector 148">
                <a:extLst>
                  <a:ext uri="{FF2B5EF4-FFF2-40B4-BE49-F238E27FC236}">
                    <a16:creationId xmlns:a16="http://schemas.microsoft.com/office/drawing/2014/main" id="{1CC8DD9B-D8F4-41B8-845B-114BA4042EE3}"/>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67FFB186-36FE-4C67-BA35-1970A4CA8373}"/>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51" name="Group 150">
              <a:extLst>
                <a:ext uri="{FF2B5EF4-FFF2-40B4-BE49-F238E27FC236}">
                  <a16:creationId xmlns:a16="http://schemas.microsoft.com/office/drawing/2014/main" id="{592E591B-AD6D-40F5-B2F4-551954D373ED}"/>
                </a:ext>
              </a:extLst>
            </p:cNvPr>
            <p:cNvGrpSpPr/>
            <p:nvPr/>
          </p:nvGrpSpPr>
          <p:grpSpPr>
            <a:xfrm>
              <a:off x="3745493" y="3448079"/>
              <a:ext cx="141193" cy="1092710"/>
              <a:chOff x="1084377" y="3607592"/>
              <a:chExt cx="141193" cy="1092710"/>
            </a:xfrm>
          </p:grpSpPr>
          <p:cxnSp>
            <p:nvCxnSpPr>
              <p:cNvPr id="152" name="Straight Connector 151">
                <a:extLst>
                  <a:ext uri="{FF2B5EF4-FFF2-40B4-BE49-F238E27FC236}">
                    <a16:creationId xmlns:a16="http://schemas.microsoft.com/office/drawing/2014/main" id="{EA6B74FB-A002-4D29-A773-9F12E51E091C}"/>
                  </a:ext>
                  <a:ext uri="{C183D7F6-B498-43B3-948B-1728B52AA6E4}">
                    <adec:decorative xmlns:adec="http://schemas.microsoft.com/office/drawing/2017/decorative" val="1"/>
                  </a:ext>
                </a:extLst>
              </p:cNvPr>
              <p:cNvCxnSpPr>
                <a:cxnSpLocks/>
              </p:cNvCxnSpPr>
              <p:nvPr/>
            </p:nvCxnSpPr>
            <p:spPr>
              <a:xfrm flipV="1">
                <a:off x="1138085" y="3661366"/>
                <a:ext cx="0" cy="1038936"/>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A08DAB3-97D7-45B4-895A-9D4B63D367E7}"/>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0" name="Group 159">
              <a:extLst>
                <a:ext uri="{FF2B5EF4-FFF2-40B4-BE49-F238E27FC236}">
                  <a16:creationId xmlns:a16="http://schemas.microsoft.com/office/drawing/2014/main" id="{5DD9612B-B1F1-4CFC-85D8-8055ACD5AD26}"/>
                </a:ext>
              </a:extLst>
            </p:cNvPr>
            <p:cNvGrpSpPr/>
            <p:nvPr/>
          </p:nvGrpSpPr>
          <p:grpSpPr>
            <a:xfrm>
              <a:off x="4989069" y="3455932"/>
              <a:ext cx="141193" cy="1084857"/>
              <a:chOff x="1084377" y="3607592"/>
              <a:chExt cx="141193" cy="1084857"/>
            </a:xfrm>
          </p:grpSpPr>
          <p:cxnSp>
            <p:nvCxnSpPr>
              <p:cNvPr id="161" name="Straight Connector 160">
                <a:extLst>
                  <a:ext uri="{FF2B5EF4-FFF2-40B4-BE49-F238E27FC236}">
                    <a16:creationId xmlns:a16="http://schemas.microsoft.com/office/drawing/2014/main" id="{16CEAF41-DD75-4529-BE47-839C34DBB6E0}"/>
                  </a:ext>
                  <a:ext uri="{C183D7F6-B498-43B3-948B-1728B52AA6E4}">
                    <adec:decorative xmlns:adec="http://schemas.microsoft.com/office/drawing/2017/decorative" val="1"/>
                  </a:ext>
                </a:extLst>
              </p:cNvPr>
              <p:cNvCxnSpPr>
                <a:cxnSpLocks/>
              </p:cNvCxnSpPr>
              <p:nvPr/>
            </p:nvCxnSpPr>
            <p:spPr>
              <a:xfrm flipV="1">
                <a:off x="1138085" y="3661366"/>
                <a:ext cx="0" cy="1031083"/>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4F51E4E3-5CF0-4F2F-AF5D-23FE2A813F5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3" name="Group 162">
              <a:extLst>
                <a:ext uri="{FF2B5EF4-FFF2-40B4-BE49-F238E27FC236}">
                  <a16:creationId xmlns:a16="http://schemas.microsoft.com/office/drawing/2014/main" id="{6D965E75-FC11-4328-9938-E808884367FC}"/>
                </a:ext>
              </a:extLst>
            </p:cNvPr>
            <p:cNvGrpSpPr/>
            <p:nvPr/>
          </p:nvGrpSpPr>
          <p:grpSpPr>
            <a:xfrm>
              <a:off x="6215180" y="3442565"/>
              <a:ext cx="141193" cy="1098224"/>
              <a:chOff x="1084377" y="3607592"/>
              <a:chExt cx="141193" cy="1098224"/>
            </a:xfrm>
          </p:grpSpPr>
          <p:cxnSp>
            <p:nvCxnSpPr>
              <p:cNvPr id="164" name="Straight Connector 163">
                <a:extLst>
                  <a:ext uri="{FF2B5EF4-FFF2-40B4-BE49-F238E27FC236}">
                    <a16:creationId xmlns:a16="http://schemas.microsoft.com/office/drawing/2014/main" id="{C1325225-8436-4F47-8B0A-599E3C3104FF}"/>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5" name="Oval 164">
                <a:extLst>
                  <a:ext uri="{FF2B5EF4-FFF2-40B4-BE49-F238E27FC236}">
                    <a16:creationId xmlns:a16="http://schemas.microsoft.com/office/drawing/2014/main" id="{434FB321-F4B5-410D-9B82-89DE75CB7A24}"/>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6" name="Group 165">
              <a:extLst>
                <a:ext uri="{FF2B5EF4-FFF2-40B4-BE49-F238E27FC236}">
                  <a16:creationId xmlns:a16="http://schemas.microsoft.com/office/drawing/2014/main" id="{30C38109-DCE0-4FDE-9BA0-DB8A7DB7B162}"/>
                </a:ext>
              </a:extLst>
            </p:cNvPr>
            <p:cNvGrpSpPr/>
            <p:nvPr/>
          </p:nvGrpSpPr>
          <p:grpSpPr>
            <a:xfrm>
              <a:off x="7493110" y="3442565"/>
              <a:ext cx="141193" cy="1098224"/>
              <a:chOff x="1084377" y="3607592"/>
              <a:chExt cx="141193" cy="1098224"/>
            </a:xfrm>
          </p:grpSpPr>
          <p:cxnSp>
            <p:nvCxnSpPr>
              <p:cNvPr id="167" name="Straight Connector 166">
                <a:extLst>
                  <a:ext uri="{FF2B5EF4-FFF2-40B4-BE49-F238E27FC236}">
                    <a16:creationId xmlns:a16="http://schemas.microsoft.com/office/drawing/2014/main" id="{18900CA7-FCEB-459B-AB29-9FCBA3AA8E10}"/>
                  </a:ext>
                  <a:ext uri="{C183D7F6-B498-43B3-948B-1728B52AA6E4}">
                    <adec:decorative xmlns:adec="http://schemas.microsoft.com/office/drawing/2017/decorative" val="1"/>
                  </a:ext>
                </a:extLst>
              </p:cNvPr>
              <p:cNvCxnSpPr>
                <a:cxnSpLocks/>
              </p:cNvCxnSpPr>
              <p:nvPr/>
            </p:nvCxnSpPr>
            <p:spPr>
              <a:xfrm flipV="1">
                <a:off x="1138085" y="3661366"/>
                <a:ext cx="0" cy="104445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a:extLst>
                  <a:ext uri="{FF2B5EF4-FFF2-40B4-BE49-F238E27FC236}">
                    <a16:creationId xmlns:a16="http://schemas.microsoft.com/office/drawing/2014/main" id="{7F0AB74D-8A8F-4B58-8B4C-9B51D747063A}"/>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B22944FB-EC59-46F3-AAD4-61D9EE45330F}"/>
                </a:ext>
              </a:extLst>
            </p:cNvPr>
            <p:cNvGrpSpPr/>
            <p:nvPr/>
          </p:nvGrpSpPr>
          <p:grpSpPr>
            <a:xfrm>
              <a:off x="8727085" y="3452556"/>
              <a:ext cx="141193" cy="1088233"/>
              <a:chOff x="1084377" y="3607592"/>
              <a:chExt cx="141193" cy="1088233"/>
            </a:xfrm>
          </p:grpSpPr>
          <p:cxnSp>
            <p:nvCxnSpPr>
              <p:cNvPr id="170" name="Straight Connector 169">
                <a:extLst>
                  <a:ext uri="{FF2B5EF4-FFF2-40B4-BE49-F238E27FC236}">
                    <a16:creationId xmlns:a16="http://schemas.microsoft.com/office/drawing/2014/main" id="{FD5EA53F-6543-4B86-93C4-307F83817365}"/>
                  </a:ext>
                  <a:ext uri="{C183D7F6-B498-43B3-948B-1728B52AA6E4}">
                    <adec:decorative xmlns:adec="http://schemas.microsoft.com/office/drawing/2017/decorative" val="1"/>
                  </a:ext>
                </a:extLst>
              </p:cNvPr>
              <p:cNvCxnSpPr>
                <a:cxnSpLocks/>
              </p:cNvCxnSpPr>
              <p:nvPr/>
            </p:nvCxnSpPr>
            <p:spPr>
              <a:xfrm flipV="1">
                <a:off x="1138085" y="3661366"/>
                <a:ext cx="0" cy="1034459"/>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1" name="Oval 170">
                <a:extLst>
                  <a:ext uri="{FF2B5EF4-FFF2-40B4-BE49-F238E27FC236}">
                    <a16:creationId xmlns:a16="http://schemas.microsoft.com/office/drawing/2014/main" id="{138372BB-AA48-4633-AE85-B6D152B6BCB2}"/>
                  </a:ext>
                  <a:ext uri="{C183D7F6-B498-43B3-948B-1728B52AA6E4}">
                    <adec:decorative xmlns:adec="http://schemas.microsoft.com/office/drawing/2017/decorative" val="1"/>
                  </a:ext>
                </a:extLst>
              </p:cNvPr>
              <p:cNvSpPr/>
              <p:nvPr/>
            </p:nvSpPr>
            <p:spPr bwMode="auto">
              <a:xfrm rot="16200000">
                <a:off x="1084377" y="3607592"/>
                <a:ext cx="141193" cy="141193"/>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3" name="Title 18">
            <a:extLst>
              <a:ext uri="{FF2B5EF4-FFF2-40B4-BE49-F238E27FC236}">
                <a16:creationId xmlns:a16="http://schemas.microsoft.com/office/drawing/2014/main" id="{1E94C27B-EDA4-43C9-825B-AE18E84393C8}"/>
              </a:ext>
            </a:extLst>
          </p:cNvPr>
          <p:cNvSpPr txBox="1">
            <a:spLocks/>
          </p:cNvSpPr>
          <p:nvPr/>
        </p:nvSpPr>
        <p:spPr>
          <a:xfrm>
            <a:off x="849757" y="283456"/>
            <a:ext cx="11017250"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a:t>
            </a:r>
            <a:r>
              <a:rPr kumimoji="0" lang="en-US" sz="44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 A unified platform </a:t>
            </a:r>
          </a:p>
        </p:txBody>
      </p:sp>
      <p:grpSp>
        <p:nvGrpSpPr>
          <p:cNvPr id="7" name="Group 6">
            <a:extLst>
              <a:ext uri="{FF2B5EF4-FFF2-40B4-BE49-F238E27FC236}">
                <a16:creationId xmlns:a16="http://schemas.microsoft.com/office/drawing/2014/main" id="{68AC0656-019F-4EEE-B521-2DFCBB4355D5}"/>
              </a:ext>
            </a:extLst>
          </p:cNvPr>
          <p:cNvGrpSpPr/>
          <p:nvPr/>
        </p:nvGrpSpPr>
        <p:grpSpPr>
          <a:xfrm>
            <a:off x="1223859" y="2939988"/>
            <a:ext cx="7636839" cy="164322"/>
            <a:chOff x="1221499" y="3432429"/>
            <a:chExt cx="7636839" cy="164322"/>
          </a:xfrm>
        </p:grpSpPr>
        <p:sp>
          <p:nvSpPr>
            <p:cNvPr id="147" name="Oval 146">
              <a:extLst>
                <a:ext uri="{FF2B5EF4-FFF2-40B4-BE49-F238E27FC236}">
                  <a16:creationId xmlns:a16="http://schemas.microsoft.com/office/drawing/2014/main" id="{204E562A-99D5-4C0A-95F1-26EF41BCF5C3}"/>
                </a:ext>
                <a:ext uri="{C183D7F6-B498-43B3-948B-1728B52AA6E4}">
                  <adec:decorative xmlns:adec="http://schemas.microsoft.com/office/drawing/2017/decorative" val="1"/>
                </a:ext>
              </a:extLst>
            </p:cNvPr>
            <p:cNvSpPr/>
            <p:nvPr/>
          </p:nvSpPr>
          <p:spPr bwMode="auto">
            <a:xfrm rot="16200000">
              <a:off x="1221499" y="345555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4" name="Oval 153">
              <a:extLst>
                <a:ext uri="{FF2B5EF4-FFF2-40B4-BE49-F238E27FC236}">
                  <a16:creationId xmlns:a16="http://schemas.microsoft.com/office/drawing/2014/main" id="{B8E17A20-E763-475A-B3DA-9C272B394837}"/>
                </a:ext>
                <a:ext uri="{C183D7F6-B498-43B3-948B-1728B52AA6E4}">
                  <adec:decorative xmlns:adec="http://schemas.microsoft.com/office/drawing/2017/decorative" val="1"/>
                </a:ext>
              </a:extLst>
            </p:cNvPr>
            <p:cNvSpPr/>
            <p:nvPr/>
          </p:nvSpPr>
          <p:spPr bwMode="auto">
            <a:xfrm rot="16200000">
              <a:off x="2491796" y="343242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6" name="Oval 155">
              <a:extLst>
                <a:ext uri="{FF2B5EF4-FFF2-40B4-BE49-F238E27FC236}">
                  <a16:creationId xmlns:a16="http://schemas.microsoft.com/office/drawing/2014/main" id="{6D07736B-2A1E-4572-BF21-AFC0C7D56D28}"/>
                </a:ext>
                <a:ext uri="{C183D7F6-B498-43B3-948B-1728B52AA6E4}">
                  <adec:decorative xmlns:adec="http://schemas.microsoft.com/office/drawing/2017/decorative" val="1"/>
                </a:ext>
              </a:extLst>
            </p:cNvPr>
            <p:cNvSpPr/>
            <p:nvPr/>
          </p:nvSpPr>
          <p:spPr bwMode="auto">
            <a:xfrm rot="16200000">
              <a:off x="3734173" y="3436669"/>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7" name="Oval 156">
              <a:extLst>
                <a:ext uri="{FF2B5EF4-FFF2-40B4-BE49-F238E27FC236}">
                  <a16:creationId xmlns:a16="http://schemas.microsoft.com/office/drawing/2014/main" id="{F528D008-001C-43F4-A232-87502D2859D0}"/>
                </a:ext>
                <a:ext uri="{C183D7F6-B498-43B3-948B-1728B52AA6E4}">
                  <adec:decorative xmlns:adec="http://schemas.microsoft.com/office/drawing/2017/decorative" val="1"/>
                </a:ext>
              </a:extLst>
            </p:cNvPr>
            <p:cNvSpPr/>
            <p:nvPr/>
          </p:nvSpPr>
          <p:spPr bwMode="auto">
            <a:xfrm rot="16200000">
              <a:off x="4977748" y="3441786"/>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03C6FCAC-D9EB-4377-852A-1CDB410B86B1}"/>
                </a:ext>
                <a:ext uri="{C183D7F6-B498-43B3-948B-1728B52AA6E4}">
                  <adec:decorative xmlns:adec="http://schemas.microsoft.com/office/drawing/2017/decorative" val="1"/>
                </a:ext>
              </a:extLst>
            </p:cNvPr>
            <p:cNvSpPr/>
            <p:nvPr/>
          </p:nvSpPr>
          <p:spPr bwMode="auto">
            <a:xfrm rot="16200000">
              <a:off x="6204834" y="3441437"/>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Oval 171">
              <a:extLst>
                <a:ext uri="{FF2B5EF4-FFF2-40B4-BE49-F238E27FC236}">
                  <a16:creationId xmlns:a16="http://schemas.microsoft.com/office/drawing/2014/main" id="{28BC7C2B-6C3A-4ED9-BBE5-AD16E1F6FADF}"/>
                </a:ext>
                <a:ext uri="{C183D7F6-B498-43B3-948B-1728B52AA6E4}">
                  <adec:decorative xmlns:adec="http://schemas.microsoft.com/office/drawing/2017/decorative" val="1"/>
                </a:ext>
              </a:extLst>
            </p:cNvPr>
            <p:cNvSpPr/>
            <p:nvPr/>
          </p:nvSpPr>
          <p:spPr bwMode="auto">
            <a:xfrm rot="16200000">
              <a:off x="7479383" y="34417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Oval 173">
              <a:extLst>
                <a:ext uri="{FF2B5EF4-FFF2-40B4-BE49-F238E27FC236}">
                  <a16:creationId xmlns:a16="http://schemas.microsoft.com/office/drawing/2014/main" id="{6F3C6A8C-0FB1-40D4-B563-D907E6A9FF4F}"/>
                </a:ext>
                <a:ext uri="{C183D7F6-B498-43B3-948B-1728B52AA6E4}">
                  <adec:decorative xmlns:adec="http://schemas.microsoft.com/office/drawing/2017/decorative" val="1"/>
                </a:ext>
              </a:extLst>
            </p:cNvPr>
            <p:cNvSpPr/>
            <p:nvPr/>
          </p:nvSpPr>
          <p:spPr bwMode="auto">
            <a:xfrm rot="16200000">
              <a:off x="8717145" y="3440518"/>
              <a:ext cx="141193" cy="141193"/>
            </a:xfrm>
            <a:prstGeom prst="ellipse">
              <a:avLst/>
            </a:prstGeom>
            <a:solidFill>
              <a:srgbClr val="4FE4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8" name="Group 7">
            <a:extLst>
              <a:ext uri="{FF2B5EF4-FFF2-40B4-BE49-F238E27FC236}">
                <a16:creationId xmlns:a16="http://schemas.microsoft.com/office/drawing/2014/main" id="{B8B47673-A082-4D52-9867-D6A1C6BEB060}"/>
              </a:ext>
            </a:extLst>
          </p:cNvPr>
          <p:cNvGrpSpPr/>
          <p:nvPr/>
        </p:nvGrpSpPr>
        <p:grpSpPr>
          <a:xfrm>
            <a:off x="245082" y="4062857"/>
            <a:ext cx="9334941" cy="1641403"/>
            <a:chOff x="493375" y="4177911"/>
            <a:chExt cx="9019166" cy="2023951"/>
          </a:xfrm>
        </p:grpSpPr>
        <p:grpSp>
          <p:nvGrpSpPr>
            <p:cNvPr id="242" name="Group 241">
              <a:extLst>
                <a:ext uri="{FF2B5EF4-FFF2-40B4-BE49-F238E27FC236}">
                  <a16:creationId xmlns:a16="http://schemas.microsoft.com/office/drawing/2014/main" id="{2A8C3762-BC91-4280-BC54-63EFAE264CB1}"/>
                </a:ext>
              </a:extLst>
            </p:cNvPr>
            <p:cNvGrpSpPr/>
            <p:nvPr/>
          </p:nvGrpSpPr>
          <p:grpSpPr>
            <a:xfrm>
              <a:off x="832720" y="4177911"/>
              <a:ext cx="8679821" cy="2023951"/>
              <a:chOff x="487763" y="3969824"/>
              <a:chExt cx="9253606" cy="2495656"/>
            </a:xfrm>
          </p:grpSpPr>
          <p:grpSp>
            <p:nvGrpSpPr>
              <p:cNvPr id="244" name="Group 243">
                <a:extLst>
                  <a:ext uri="{FF2B5EF4-FFF2-40B4-BE49-F238E27FC236}">
                    <a16:creationId xmlns:a16="http://schemas.microsoft.com/office/drawing/2014/main" id="{2787618F-0901-4736-B33E-BE454C38F9EE}"/>
                  </a:ext>
                </a:extLst>
              </p:cNvPr>
              <p:cNvGrpSpPr/>
              <p:nvPr/>
            </p:nvGrpSpPr>
            <p:grpSpPr>
              <a:xfrm>
                <a:off x="756542" y="3969824"/>
                <a:ext cx="8734361" cy="2495656"/>
                <a:chOff x="474923" y="2957811"/>
                <a:chExt cx="9253607" cy="3077297"/>
              </a:xfrm>
            </p:grpSpPr>
            <p:sp>
              <p:nvSpPr>
                <p:cNvPr id="246" name="TextBox 245">
                  <a:extLst>
                    <a:ext uri="{FF2B5EF4-FFF2-40B4-BE49-F238E27FC236}">
                      <a16:creationId xmlns:a16="http://schemas.microsoft.com/office/drawing/2014/main" id="{942A3DEE-886F-46E5-A6D2-F92A8826ACFF}"/>
                    </a:ext>
                  </a:extLst>
                </p:cNvPr>
                <p:cNvSpPr txBox="1"/>
                <p:nvPr/>
              </p:nvSpPr>
              <p:spPr>
                <a:xfrm>
                  <a:off x="474923" y="2957811"/>
                  <a:ext cx="9253607" cy="3077297"/>
                </a:xfrm>
                <a:prstGeom prst="rect">
                  <a:avLst/>
                </a:prstGeom>
                <a:solidFill>
                  <a:srgbClr val="512BD4"/>
                </a:solidFill>
              </p:spPr>
              <p:style>
                <a:lnRef idx="0">
                  <a:scrgbClr r="0" g="0" b="0"/>
                </a:lnRef>
                <a:fillRef idx="0">
                  <a:scrgbClr r="0" g="0" b="0"/>
                </a:fillRef>
                <a:effectRef idx="0">
                  <a:scrgbClr r="0" g="0" b="0"/>
                </a:effectRef>
                <a:fontRef idx="major"/>
              </p:style>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cs typeface="Segoe UI Semibold" panose="020B0702040204020203" pitchFamily="34" charset="0"/>
                  </a:endParaRPr>
                </a:p>
              </p:txBody>
            </p:sp>
            <p:sp>
              <p:nvSpPr>
                <p:cNvPr id="247" name="TextBox 246">
                  <a:extLst>
                    <a:ext uri="{FF2B5EF4-FFF2-40B4-BE49-F238E27FC236}">
                      <a16:creationId xmlns:a16="http://schemas.microsoft.com/office/drawing/2014/main" id="{9D74A042-63B1-4DEF-A22A-9562CBC0205D}"/>
                    </a:ext>
                  </a:extLst>
                </p:cNvPr>
                <p:cNvSpPr txBox="1"/>
                <p:nvPr/>
              </p:nvSpPr>
              <p:spPr>
                <a:xfrm>
                  <a:off x="3762304" y="5408884"/>
                  <a:ext cx="2688627" cy="382081"/>
                </a:xfrm>
                <a:prstGeom prst="rect">
                  <a:avLst/>
                </a:prstGeom>
                <a:solidFill>
                  <a:srgbClr val="D2D2D2"/>
                </a:solidFill>
              </p:spPr>
              <p:style>
                <a:lnRef idx="0">
                  <a:scrgbClr r="0" g="0" b="0"/>
                </a:lnRef>
                <a:fillRef idx="0">
                  <a:scrgbClr r="0" g="0" b="0"/>
                </a:fillRef>
                <a:effectRef idx="0">
                  <a:scrgbClr r="0" g="0" b="0"/>
                </a:effectRef>
                <a:fontRef idx="major"/>
              </p:style>
              <p:txBody>
                <a:bodyPr wrap="square" lIns="239012" tIns="191209" rIns="239012" bIns="191209" rtlCol="0" anchor="ctr">
                  <a:noAutofit/>
                </a:bodyPr>
                <a:lstStyle/>
                <a:p>
                  <a:pPr marL="0" marR="0" lvl="0" indent="0" algn="ctr" defTabSz="89602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COMPILERS</a:t>
                  </a:r>
                </a:p>
              </p:txBody>
            </p:sp>
            <p:sp>
              <p:nvSpPr>
                <p:cNvPr id="248" name="TextBox 247">
                  <a:extLst>
                    <a:ext uri="{FF2B5EF4-FFF2-40B4-BE49-F238E27FC236}">
                      <a16:creationId xmlns:a16="http://schemas.microsoft.com/office/drawing/2014/main" id="{E82E7D77-17D4-4B9E-AAC9-2357047A9FD0}"/>
                    </a:ext>
                  </a:extLst>
                </p:cNvPr>
                <p:cNvSpPr txBox="1"/>
                <p:nvPr/>
              </p:nvSpPr>
              <p:spPr>
                <a:xfrm>
                  <a:off x="6759530" y="5408884"/>
                  <a:ext cx="2626177" cy="382081"/>
                </a:xfrm>
                <a:prstGeom prst="rect">
                  <a:avLst/>
                </a:prstGeom>
                <a:solidFill>
                  <a:srgbClr val="D2D2D2"/>
                </a:solidFill>
              </p:spPr>
              <p:style>
                <a:lnRef idx="0">
                  <a:scrgbClr r="0" g="0" b="0"/>
                </a:lnRef>
                <a:fillRef idx="0">
                  <a:scrgbClr r="0" g="0" b="0"/>
                </a:fillRef>
                <a:effectRef idx="0">
                  <a:scrgbClr r="0" g="0" b="0"/>
                </a:effectRef>
                <a:fontRef idx="major"/>
              </p:style>
              <p:txBody>
                <a:bodyPr wrap="square" lIns="239012" tIns="191209" rIns="239012" bIns="191209" rtlCol="0" anchor="ctr">
                  <a:noAutofit/>
                </a:bodyPr>
                <a:lstStyle/>
                <a:p>
                  <a:pPr marL="0" marR="0" lvl="0" indent="0" algn="ctr" defTabSz="89602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LANGUAGES</a:t>
                  </a:r>
                </a:p>
              </p:txBody>
            </p:sp>
            <p:sp>
              <p:nvSpPr>
                <p:cNvPr id="249" name="TextBox 248">
                  <a:extLst>
                    <a:ext uri="{FF2B5EF4-FFF2-40B4-BE49-F238E27FC236}">
                      <a16:creationId xmlns:a16="http://schemas.microsoft.com/office/drawing/2014/main" id="{E12DDC22-E234-45BC-AEB9-736C16ABA25C}"/>
                    </a:ext>
                  </a:extLst>
                </p:cNvPr>
                <p:cNvSpPr txBox="1"/>
                <p:nvPr/>
              </p:nvSpPr>
              <p:spPr>
                <a:xfrm>
                  <a:off x="819096" y="5408885"/>
                  <a:ext cx="2634609" cy="394116"/>
                </a:xfrm>
                <a:prstGeom prst="rect">
                  <a:avLst/>
                </a:prstGeom>
                <a:solidFill>
                  <a:srgbClr val="D2D2D2"/>
                </a:solidFill>
              </p:spPr>
              <p:style>
                <a:lnRef idx="0">
                  <a:scrgbClr r="0" g="0" b="0"/>
                </a:lnRef>
                <a:fillRef idx="0">
                  <a:scrgbClr r="0" g="0" b="0"/>
                </a:fillRef>
                <a:effectRef idx="0">
                  <a:scrgbClr r="0" g="0" b="0"/>
                </a:effectRef>
                <a:fontRef idx="major"/>
              </p:style>
              <p:txBody>
                <a:bodyPr wrap="square" lIns="239012" tIns="191209" rIns="239012" bIns="191209" rtlCol="0" anchor="ctr">
                  <a:noAutofit/>
                </a:bodyPr>
                <a:lstStyle/>
                <a:p>
                  <a:pPr marL="0" marR="0" lvl="0" indent="0" algn="ctr" defTabSz="89602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cs typeface="Segoe UI Semilight" panose="020B0402040204020203" pitchFamily="34" charset="0"/>
                    </a:rPr>
                    <a:t>RUNTIME COMPONENTS</a:t>
                  </a:r>
                </a:p>
              </p:txBody>
            </p:sp>
            <p:sp>
              <p:nvSpPr>
                <p:cNvPr id="250" name="TextBox 249">
                  <a:extLst>
                    <a:ext uri="{FF2B5EF4-FFF2-40B4-BE49-F238E27FC236}">
                      <a16:creationId xmlns:a16="http://schemas.microsoft.com/office/drawing/2014/main" id="{332AC367-3D87-4333-964F-1FCBE5C6D3E4}"/>
                    </a:ext>
                  </a:extLst>
                </p:cNvPr>
                <p:cNvSpPr txBox="1"/>
                <p:nvPr/>
              </p:nvSpPr>
              <p:spPr>
                <a:xfrm>
                  <a:off x="525249" y="3561539"/>
                  <a:ext cx="9162736" cy="1149498"/>
                </a:xfrm>
                <a:prstGeom prst="rect">
                  <a:avLst/>
                </a:prstGeom>
                <a:solidFill>
                  <a:srgbClr val="000000">
                    <a:alpha val="10196"/>
                  </a:srgbClr>
                </a:solidFill>
              </p:spPr>
              <p:style>
                <a:lnRef idx="0">
                  <a:scrgbClr r="0" g="0" b="0"/>
                </a:lnRef>
                <a:fillRef idx="0">
                  <a:scrgbClr r="0" g="0" b="0"/>
                </a:fillRef>
                <a:effectRef idx="0">
                  <a:scrgbClr r="0" g="0" b="0"/>
                </a:effectRef>
                <a:fontRef idx="major"/>
              </p:style>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251" name="Rectangle 250">
                  <a:extLst>
                    <a:ext uri="{FF2B5EF4-FFF2-40B4-BE49-F238E27FC236}">
                      <a16:creationId xmlns:a16="http://schemas.microsoft.com/office/drawing/2014/main" id="{C11D116E-45FC-444B-8F3D-0182313C33C1}"/>
                    </a:ext>
                  </a:extLst>
                </p:cNvPr>
                <p:cNvSpPr/>
                <p:nvPr/>
              </p:nvSpPr>
              <p:spPr>
                <a:xfrm>
                  <a:off x="549899" y="4949462"/>
                  <a:ext cx="9162736" cy="395672"/>
                </a:xfrm>
                <a:prstGeom prst="rect">
                  <a:avLst/>
                </a:prstGeom>
              </p:spPr>
              <p:style>
                <a:lnRef idx="0">
                  <a:scrgbClr r="0" g="0" b="0"/>
                </a:lnRef>
                <a:fillRef idx="0">
                  <a:scrgbClr r="0" g="0" b="0"/>
                </a:fillRef>
                <a:effectRef idx="0">
                  <a:scrgbClr r="0" g="0" b="0"/>
                </a:effectRef>
                <a:fontRef idx="major"/>
              </p:style>
              <p:txBody>
                <a:bodyPr wrap="square">
                  <a:spAutoFit/>
                </a:bodyPr>
                <a:lstStyle/>
                <a:p>
                  <a:pPr marL="0" marR="0" lvl="0" indent="0" algn="ctr" defTabSz="91383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INFRASTRUCTURE</a:t>
                  </a:r>
                  <a:endParaRPr kumimoji="0" lang="en-US" sz="1733" b="0" i="0" u="none" strike="noStrike" kern="0" cap="none" spc="0" normalizeH="0" baseline="0" noProof="0">
                    <a:ln>
                      <a:noFill/>
                    </a:ln>
                    <a:solidFill>
                      <a:srgbClr val="505050"/>
                    </a:solidFill>
                    <a:effectLst/>
                    <a:uLnTx/>
                    <a:uFillTx/>
                    <a:latin typeface="Segoe UI Semibold" panose="020B0702040204020203" pitchFamily="34" charset="0"/>
                    <a:cs typeface="Segoe UI Semibold" panose="020B0702040204020203" pitchFamily="34" charset="0"/>
                  </a:endParaRPr>
                </a:p>
              </p:txBody>
            </p:sp>
          </p:grpSp>
          <p:sp>
            <p:nvSpPr>
              <p:cNvPr id="245" name="Rectangle 244">
                <a:extLst>
                  <a:ext uri="{FF2B5EF4-FFF2-40B4-BE49-F238E27FC236}">
                    <a16:creationId xmlns:a16="http://schemas.microsoft.com/office/drawing/2014/main" id="{890C4200-B033-42DA-B14B-2FC52E4C46BA}"/>
                  </a:ext>
                </a:extLst>
              </p:cNvPr>
              <p:cNvSpPr/>
              <p:nvPr/>
            </p:nvSpPr>
            <p:spPr>
              <a:xfrm>
                <a:off x="487763" y="3979948"/>
                <a:ext cx="9253606" cy="466806"/>
              </a:xfrm>
              <a:prstGeom prst="rect">
                <a:avLst/>
              </a:prstGeom>
            </p:spPr>
            <p:style>
              <a:lnRef idx="0">
                <a:scrgbClr r="0" g="0" b="0"/>
              </a:lnRef>
              <a:fillRef idx="0">
                <a:scrgbClr r="0" g="0" b="0"/>
              </a:fillRef>
              <a:effectRef idx="0">
                <a:scrgbClr r="0" g="0" b="0"/>
              </a:effectRef>
              <a:fontRef idx="major"/>
            </p:style>
            <p:txBody>
              <a:bodyPr wrap="square">
                <a:spAutoFit/>
              </a:bodyPr>
              <a:lstStyle/>
              <a:p>
                <a:pPr marL="0" marR="0" lvl="0" indent="0" algn="ctr" defTabSz="914025"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cs typeface="Segoe UI Semibold" panose="020B0702040204020203" pitchFamily="34" charset="0"/>
                  </a:rPr>
                  <a:t>.NET STANDARD</a:t>
                </a:r>
              </a:p>
            </p:txBody>
          </p:sp>
        </p:grpSp>
        <p:sp>
          <p:nvSpPr>
            <p:cNvPr id="243" name="TextBox 242">
              <a:extLst>
                <a:ext uri="{FF2B5EF4-FFF2-40B4-BE49-F238E27FC236}">
                  <a16:creationId xmlns:a16="http://schemas.microsoft.com/office/drawing/2014/main" id="{117989F4-F4FF-42E9-A29F-6A950A5DD0B5}"/>
                </a:ext>
              </a:extLst>
            </p:cNvPr>
            <p:cNvSpPr txBox="1"/>
            <p:nvPr/>
          </p:nvSpPr>
          <p:spPr>
            <a:xfrm>
              <a:off x="493375" y="4769914"/>
              <a:ext cx="8364952" cy="1108393"/>
            </a:xfrm>
            <a:prstGeom prst="rect">
              <a:avLst/>
            </a:prstGeom>
            <a:solidFill>
              <a:srgbClr val="000000">
                <a:alpha val="10196"/>
              </a:srgbClr>
            </a:solidFill>
          </p:spPr>
          <p:style>
            <a:lnRef idx="0">
              <a:scrgbClr r="0" g="0" b="0"/>
            </a:lnRef>
            <a:fillRef idx="0">
              <a:scrgbClr r="0" g="0" b="0"/>
            </a:fillRef>
            <a:effectRef idx="0">
              <a:scrgbClr r="0" g="0" b="0"/>
            </a:effectRef>
            <a:fontRef idx="major"/>
          </p:style>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cs typeface="Segoe UI Semilight" panose="020B0402040204020203" pitchFamily="34" charset="0"/>
              </a:endParaRPr>
            </a:p>
          </p:txBody>
        </p:sp>
      </p:grpSp>
    </p:spTree>
    <p:extLst>
      <p:ext uri="{BB962C8B-B14F-4D97-AF65-F5344CB8AC3E}">
        <p14:creationId xmlns:p14="http://schemas.microsoft.com/office/powerpoint/2010/main" val="105966215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C332877-84BC-4EA9-A4F1-51F641A58B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84526" y="10187"/>
            <a:ext cx="11239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20">
            <a:extLst>
              <a:ext uri="{FF2B5EF4-FFF2-40B4-BE49-F238E27FC236}">
                <a16:creationId xmlns:a16="http://schemas.microsoft.com/office/drawing/2014/main" id="{C49E1612-C3F8-4A8B-86BB-3503BF7AB1C7}"/>
              </a:ext>
            </a:extLst>
          </p:cNvPr>
          <p:cNvSpPr/>
          <p:nvPr/>
        </p:nvSpPr>
        <p:spPr bwMode="auto">
          <a:xfrm rot="10800000">
            <a:off x="1856232" y="-1221"/>
            <a:ext cx="7884113" cy="6857029"/>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3" name="Title 2">
            <a:extLst>
              <a:ext uri="{FF2B5EF4-FFF2-40B4-BE49-F238E27FC236}">
                <a16:creationId xmlns:a16="http://schemas.microsoft.com/office/drawing/2014/main" id="{AD040B3A-0F73-428D-A7BD-B0A62DA121DF}"/>
              </a:ext>
            </a:extLst>
          </p:cNvPr>
          <p:cNvSpPr>
            <a:spLocks noGrp="1"/>
          </p:cNvSpPr>
          <p:nvPr>
            <p:ph type="title"/>
          </p:nvPr>
        </p:nvSpPr>
        <p:spPr>
          <a:xfrm>
            <a:off x="588263" y="457200"/>
            <a:ext cx="11018520" cy="553998"/>
          </a:xfrm>
        </p:spPr>
        <p:txBody>
          <a:bodyPr>
            <a:normAutofit fontScale="90000"/>
          </a:bodyPr>
          <a:lstStyle/>
          <a:p>
            <a:r>
              <a:rPr lang="en-US"/>
              <a:t>Productive .NET developer experience</a:t>
            </a:r>
          </a:p>
        </p:txBody>
      </p:sp>
      <p:sp>
        <p:nvSpPr>
          <p:cNvPr id="4" name="Text Placeholder 3">
            <a:extLst>
              <a:ext uri="{FF2B5EF4-FFF2-40B4-BE49-F238E27FC236}">
                <a16:creationId xmlns:a16="http://schemas.microsoft.com/office/drawing/2014/main" id="{79BFC05F-7000-40B5-B4EA-A50BDD0FC076}"/>
              </a:ext>
            </a:extLst>
          </p:cNvPr>
          <p:cNvSpPr>
            <a:spLocks noGrp="1"/>
          </p:cNvSpPr>
          <p:nvPr>
            <p:ph type="body" sz="quarter" idx="10"/>
          </p:nvPr>
        </p:nvSpPr>
        <p:spPr>
          <a:xfrm>
            <a:off x="586390" y="1434370"/>
            <a:ext cx="11018520" cy="4731039"/>
          </a:xfrm>
        </p:spPr>
        <p:txBody>
          <a:bodyPr/>
          <a:lstStyle/>
          <a:p>
            <a:r>
              <a:rPr lang="en-US">
                <a:latin typeface="Segoe UI Semilight" panose="020B0402040204020203" pitchFamily="34" charset="0"/>
                <a:cs typeface="Segoe UI Semilight" panose="020B0402040204020203" pitchFamily="34" charset="0"/>
              </a:rPr>
              <a:t>Build .NET Core apps</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latin typeface="Segoe UI Semilight" panose="020B0402040204020203" pitchFamily="34" charset="0"/>
                <a:cs typeface="Segoe UI Semilight" panose="020B0402040204020203" pitchFamily="34" charset="0"/>
              </a:rPr>
              <a:t>Full support for </a:t>
            </a:r>
            <a:r>
              <a:rPr lang="en-US">
                <a:solidFill>
                  <a:srgbClr val="B92B9C"/>
                </a:solidFill>
                <a:latin typeface="Segoe UI Semilight" panose="020B0402040204020203" pitchFamily="34" charset="0"/>
                <a:cs typeface="Segoe UI Semilight" panose="020B0402040204020203" pitchFamily="34" charset="0"/>
              </a:rPr>
              <a:t>.NET Core 3.1</a:t>
            </a:r>
          </a:p>
          <a:p>
            <a:pPr lvl="1">
              <a:defRPr/>
            </a:pPr>
            <a:r>
              <a:rPr lang="en-US">
                <a:solidFill>
                  <a:srgbClr val="B92B9C"/>
                </a:solidFill>
                <a:latin typeface="Segoe UI Semilight" panose="020B0402040204020203" pitchFamily="34" charset="0"/>
                <a:cs typeface="Segoe UI Semilight" panose="020B0402040204020203" pitchFamily="34" charset="0"/>
              </a:rPr>
              <a:t>Advanced refactoring </a:t>
            </a:r>
            <a:r>
              <a:rPr lang="en-US">
                <a:latin typeface="Segoe UI Semilight" panose="020B0402040204020203" pitchFamily="34" charset="0"/>
                <a:cs typeface="Segoe UI Semilight" panose="020B0402040204020203" pitchFamily="34" charset="0"/>
              </a:rPr>
              <a:t>with Roslyn</a:t>
            </a:r>
          </a:p>
          <a:p>
            <a:pPr lvl="1">
              <a:defRPr/>
            </a:pPr>
            <a:r>
              <a:rPr lang="en-US">
                <a:solidFill>
                  <a:srgbClr val="B92B9C"/>
                </a:solidFill>
                <a:latin typeface="Segoe UI Semilight" panose="020B0402040204020203" pitchFamily="34" charset="0"/>
                <a:cs typeface="Segoe UI Semilight" panose="020B0402040204020203" pitchFamily="34" charset="0"/>
              </a:rPr>
              <a:t>Full NuGet package </a:t>
            </a: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management support</a:t>
            </a:r>
          </a:p>
          <a:p>
            <a:endParaRPr lang="en-US">
              <a:latin typeface="Segoe UI Semilight" panose="020B0402040204020203" pitchFamily="34" charset="0"/>
              <a:cs typeface="Segoe UI Semilight" panose="020B0402040204020203" pitchFamily="34" charset="0"/>
            </a:endParaRPr>
          </a:p>
          <a:p>
            <a:r>
              <a:rPr lang="en-US">
                <a:latin typeface="Segoe UI Semilight" panose="020B0402040204020203" pitchFamily="34" charset="0"/>
                <a:cs typeface="Segoe UI Semilight" panose="020B0402040204020203" pitchFamily="34" charset="0"/>
              </a:rPr>
              <a:t>Performant web apps and APIs with .NET Core</a:t>
            </a:r>
          </a:p>
          <a:p>
            <a:pPr lvl="1"/>
            <a:r>
              <a:rPr lang="en-US">
                <a:latin typeface="Segoe UI Semilight" panose="020B0402040204020203" pitchFamily="34" charset="0"/>
                <a:cs typeface="Segoe UI Semilight" panose="020B0402040204020203" pitchFamily="34" charset="0"/>
              </a:rPr>
              <a:t>Create the next gen web apps with </a:t>
            </a:r>
            <a:r>
              <a:rPr lang="en-US">
                <a:solidFill>
                  <a:srgbClr val="B92B9C"/>
                </a:solidFill>
                <a:latin typeface="Segoe UI Semilight" panose="020B0402040204020203" pitchFamily="34" charset="0"/>
                <a:cs typeface="Segoe UI Semilight" panose="020B0402040204020203" pitchFamily="34" charset="0"/>
              </a:rPr>
              <a:t>ASP.NET </a:t>
            </a:r>
            <a:r>
              <a:rPr lang="en-US" err="1">
                <a:solidFill>
                  <a:srgbClr val="B92B9C"/>
                </a:solidFill>
                <a:latin typeface="Segoe UI Semilight" panose="020B0402040204020203" pitchFamily="34" charset="0"/>
                <a:cs typeface="Segoe UI Semilight" panose="020B0402040204020203" pitchFamily="34" charset="0"/>
              </a:rPr>
              <a:t>Blazor</a:t>
            </a:r>
            <a:endParaRPr lang="en-US">
              <a:solidFill>
                <a:srgbClr val="B92B9C"/>
              </a:solidFill>
              <a:latin typeface="Segoe UI Semilight" panose="020B0402040204020203" pitchFamily="34" charset="0"/>
              <a:cs typeface="Segoe UI Semilight" panose="020B0402040204020203" pitchFamily="34" charset="0"/>
            </a:endParaRPr>
          </a:p>
          <a:p>
            <a:pPr lvl="1"/>
            <a:r>
              <a:rPr lang="en-US">
                <a:solidFill>
                  <a:srgbClr val="B92B9C"/>
                </a:solidFill>
                <a:latin typeface="Segoe UI Semilight" panose="020B0402040204020203" pitchFamily="34" charset="0"/>
                <a:cs typeface="Segoe UI Semilight" panose="020B0402040204020203" pitchFamily="34" charset="0"/>
              </a:rPr>
              <a:t>ASP.NET Core </a:t>
            </a:r>
            <a:r>
              <a:rPr lang="en-US">
                <a:latin typeface="Segoe UI Semilight" panose="020B0402040204020203" pitchFamily="34" charset="0"/>
                <a:cs typeface="Segoe UI Semilight" panose="020B0402040204020203" pitchFamily="34" charset="0"/>
              </a:rPr>
              <a:t>is the best framework for the web</a:t>
            </a:r>
          </a:p>
          <a:p>
            <a:pPr lvl="1"/>
            <a:r>
              <a:rPr lang="en-US">
                <a:latin typeface="Segoe UI Semilight" panose="020B0402040204020203" pitchFamily="34" charset="0"/>
                <a:cs typeface="Segoe UI Semilight" panose="020B0402040204020203" pitchFamily="34" charset="0"/>
              </a:rPr>
              <a:t>Lightweight websites</a:t>
            </a:r>
            <a:r>
              <a:rPr lang="en-US">
                <a:solidFill>
                  <a:srgbClr val="B92B9C"/>
                </a:solidFill>
                <a:latin typeface="Segoe UI Semilight" panose="020B0402040204020203" pitchFamily="34" charset="0"/>
                <a:cs typeface="Segoe UI Semilight" panose="020B0402040204020203" pitchFamily="34" charset="0"/>
              </a:rPr>
              <a:t> Razor Pages</a:t>
            </a:r>
          </a:p>
          <a:p>
            <a:pPr lvl="1"/>
            <a:r>
              <a:rPr lang="en-US">
                <a:solidFill>
                  <a:srgbClr val="B92B9C"/>
                </a:solidFill>
                <a:latin typeface="Segoe UI Semilight" panose="020B0402040204020203" pitchFamily="34" charset="0"/>
                <a:cs typeface="Segoe UI Semilight" panose="020B0402040204020203" pitchFamily="34" charset="0"/>
              </a:rPr>
              <a:t>Be more productive </a:t>
            </a:r>
            <a:r>
              <a:rPr lang="en-US">
                <a:latin typeface="Segoe UI Semilight" panose="020B0402040204020203" pitchFamily="34" charset="0"/>
                <a:cs typeface="Segoe UI Semilight" panose="020B0402040204020203" pitchFamily="34" charset="0"/>
              </a:rPr>
              <a:t>with Scaffolding and templates</a:t>
            </a:r>
          </a:p>
          <a:p>
            <a:pPr lvl="1"/>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448834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 screen&#10;&#10;Description automatically generated">
            <a:extLst>
              <a:ext uri="{FF2B5EF4-FFF2-40B4-BE49-F238E27FC236}">
                <a16:creationId xmlns:a16="http://schemas.microsoft.com/office/drawing/2014/main" id="{04263250-DB62-214C-A27C-D17B80C3A8BE}"/>
              </a:ext>
            </a:extLst>
          </p:cNvPr>
          <p:cNvPicPr>
            <a:picLocks noChangeAspect="1"/>
          </p:cNvPicPr>
          <p:nvPr/>
        </p:nvPicPr>
        <p:blipFill>
          <a:blip r:embed="rId3"/>
          <a:stretch>
            <a:fillRect/>
          </a:stretch>
        </p:blipFill>
        <p:spPr>
          <a:xfrm>
            <a:off x="4697496" y="-443344"/>
            <a:ext cx="14158831" cy="8368144"/>
          </a:xfrm>
          <a:prstGeom prst="rect">
            <a:avLst/>
          </a:prstGeom>
        </p:spPr>
      </p:pic>
      <p:sp>
        <p:nvSpPr>
          <p:cNvPr id="14" name="Freeform 20">
            <a:extLst>
              <a:ext uri="{FF2B5EF4-FFF2-40B4-BE49-F238E27FC236}">
                <a16:creationId xmlns:a16="http://schemas.microsoft.com/office/drawing/2014/main" id="{C49E1612-C3F8-4A8B-86BB-3503BF7AB1C7}"/>
              </a:ext>
            </a:extLst>
          </p:cNvPr>
          <p:cNvSpPr/>
          <p:nvPr/>
        </p:nvSpPr>
        <p:spPr bwMode="auto">
          <a:xfrm rot="10800000">
            <a:off x="1854875" y="-24375"/>
            <a:ext cx="7884113" cy="6857029"/>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3" name="Title 2">
            <a:extLst>
              <a:ext uri="{FF2B5EF4-FFF2-40B4-BE49-F238E27FC236}">
                <a16:creationId xmlns:a16="http://schemas.microsoft.com/office/drawing/2014/main" id="{AD040B3A-0F73-428D-A7BD-B0A62DA121DF}"/>
              </a:ext>
            </a:extLst>
          </p:cNvPr>
          <p:cNvSpPr>
            <a:spLocks noGrp="1"/>
          </p:cNvSpPr>
          <p:nvPr>
            <p:ph type="title"/>
          </p:nvPr>
        </p:nvSpPr>
        <p:spPr>
          <a:xfrm>
            <a:off x="409837" y="457200"/>
            <a:ext cx="11018520" cy="553998"/>
          </a:xfrm>
        </p:spPr>
        <p:txBody>
          <a:bodyPr>
            <a:normAutofit fontScale="90000"/>
          </a:bodyPr>
          <a:lstStyle/>
          <a:p>
            <a:r>
              <a:rPr lang="en-US"/>
              <a:t>Cross platform, native apps with Xamarin</a:t>
            </a:r>
          </a:p>
        </p:txBody>
      </p:sp>
      <p:sp>
        <p:nvSpPr>
          <p:cNvPr id="4" name="Text Placeholder 3">
            <a:extLst>
              <a:ext uri="{FF2B5EF4-FFF2-40B4-BE49-F238E27FC236}">
                <a16:creationId xmlns:a16="http://schemas.microsoft.com/office/drawing/2014/main" id="{79BFC05F-7000-40B5-B4EA-A50BDD0FC076}"/>
              </a:ext>
            </a:extLst>
          </p:cNvPr>
          <p:cNvSpPr>
            <a:spLocks noGrp="1"/>
          </p:cNvSpPr>
          <p:nvPr>
            <p:ph type="body" sz="quarter" idx="10"/>
          </p:nvPr>
        </p:nvSpPr>
        <p:spPr>
          <a:xfrm>
            <a:off x="396816" y="1434370"/>
            <a:ext cx="11018520" cy="4112921"/>
          </a:xfrm>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Segoe UI Semilight" panose="020B0402040204020203" pitchFamily="34" charset="0"/>
                <a:cs typeface="Segoe UI Semilight" panose="020B0402040204020203" pitchFamily="34" charset="0"/>
              </a:rPr>
              <a:t>Build native mobile apps</a:t>
            </a:r>
          </a:p>
          <a:p>
            <a:pPr lvl="1">
              <a:lnSpc>
                <a:spcPct val="100000"/>
              </a:lnSpc>
            </a:pPr>
            <a:r>
              <a:rPr lang="en-US">
                <a:latin typeface="Segoe UI Semilight" panose="020B0402040204020203" pitchFamily="34" charset="0"/>
                <a:cs typeface="Segoe UI Semilight" panose="020B0402040204020203" pitchFamily="34" charset="0"/>
              </a:rPr>
              <a:t>Use .NET to build </a:t>
            </a:r>
            <a:r>
              <a:rPr lang="en-US">
                <a:solidFill>
                  <a:srgbClr val="B92B9C"/>
                </a:solidFill>
                <a:latin typeface="Segoe UI Semilight" panose="020B0402040204020203" pitchFamily="34" charset="0"/>
                <a:cs typeface="Segoe UI Semilight" panose="020B0402040204020203" pitchFamily="34" charset="0"/>
              </a:rPr>
              <a:t>native iOS and Android apps</a:t>
            </a:r>
          </a:p>
          <a:p>
            <a:pPr lvl="1">
              <a:lnSpc>
                <a:spcPct val="100000"/>
              </a:lnSpc>
            </a:pPr>
            <a:r>
              <a:rPr lang="en-US">
                <a:latin typeface="Segoe UI Semilight" panose="020B0402040204020203" pitchFamily="34" charset="0"/>
                <a:cs typeface="Segoe UI Semilight" panose="020B0402040204020203" pitchFamily="34" charset="0"/>
              </a:rPr>
              <a:t>Built-in </a:t>
            </a:r>
            <a:r>
              <a:rPr lang="en-US">
                <a:solidFill>
                  <a:srgbClr val="B92B9C"/>
                </a:solidFill>
                <a:latin typeface="Segoe UI Semilight" panose="020B0402040204020203" pitchFamily="34" charset="0"/>
                <a:cs typeface="Segoe UI Semilight" panose="020B0402040204020203" pitchFamily="34" charset="0"/>
              </a:rPr>
              <a:t>iOS provisioning </a:t>
            </a:r>
            <a:r>
              <a:rPr lang="en-US">
                <a:latin typeface="Segoe UI Semilight" panose="020B0402040204020203" pitchFamily="34" charset="0"/>
                <a:cs typeface="Segoe UI Semilight" panose="020B0402040204020203" pitchFamily="34" charset="0"/>
              </a:rPr>
              <a:t>tools</a:t>
            </a:r>
          </a:p>
          <a:p>
            <a:pPr lvl="1">
              <a:lnSpc>
                <a:spcPct val="100000"/>
              </a:lnSpc>
            </a:pPr>
            <a:r>
              <a:rPr lang="en-US">
                <a:solidFill>
                  <a:srgbClr val="B92B9C"/>
                </a:solidFill>
                <a:latin typeface="Segoe UI Semilight" panose="020B0402040204020203" pitchFamily="34" charset="0"/>
                <a:cs typeface="Segoe UI Semilight" panose="020B0402040204020203" pitchFamily="34" charset="0"/>
              </a:rPr>
              <a:t>Multi-platform</a:t>
            </a:r>
            <a:r>
              <a:rPr lang="en-US">
                <a:solidFill>
                  <a:srgbClr val="FF0000"/>
                </a:solidFill>
                <a:latin typeface="Segoe UI Semilight" panose="020B0402040204020203" pitchFamily="34" charset="0"/>
                <a:cs typeface="Segoe UI Semilight" panose="020B0402040204020203" pitchFamily="34" charset="0"/>
              </a:rPr>
              <a:t> </a:t>
            </a:r>
            <a:r>
              <a:rPr lang="en-US">
                <a:latin typeface="Segoe UI Semilight" panose="020B0402040204020203" pitchFamily="34" charset="0"/>
                <a:cs typeface="Segoe UI Semilight" panose="020B0402040204020203" pitchFamily="34" charset="0"/>
              </a:rPr>
              <a:t>support - Android, iOS, WatchOS, macOS, tvOS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prstClr val="black"/>
              </a:solidFill>
              <a:effectLst/>
              <a:uLnTx/>
              <a:uFillTx/>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Segoe UI Semilight" panose="020B0402040204020203" pitchFamily="34" charset="0"/>
                <a:cs typeface="Segoe UI Semilight" panose="020B0402040204020203" pitchFamily="34" charset="0"/>
              </a:rPr>
              <a:t>Productivity at your fingertips</a:t>
            </a:r>
          </a:p>
          <a:p>
            <a:pPr lvl="1">
              <a:lnSpc>
                <a:spcPct val="100000"/>
              </a:lnSpc>
            </a:pPr>
            <a:r>
              <a:rPr lang="en-US">
                <a:latin typeface="Segoe UI Semilight" panose="020B0402040204020203" pitchFamily="34" charset="0"/>
                <a:cs typeface="Segoe UI Semilight" panose="020B0402040204020203" pitchFamily="34" charset="0"/>
              </a:rPr>
              <a:t>Build great cross-platform apps with </a:t>
            </a:r>
            <a:r>
              <a:rPr lang="en-US">
                <a:solidFill>
                  <a:srgbClr val="B92B9C"/>
                </a:solidFill>
                <a:latin typeface="Segoe UI Semilight" panose="020B0402040204020203" pitchFamily="34" charset="0"/>
                <a:cs typeface="Segoe UI Semilight" panose="020B0402040204020203" pitchFamily="34" charset="0"/>
              </a:rPr>
              <a:t>Xamarin.Forms</a:t>
            </a:r>
          </a:p>
          <a:p>
            <a:pPr lvl="1">
              <a:lnSpc>
                <a:spcPct val="100000"/>
              </a:lnSpc>
            </a:pPr>
            <a:r>
              <a:rPr lang="en-US">
                <a:latin typeface="Segoe UI Semilight" panose="020B0402040204020203" pitchFamily="34" charset="0"/>
                <a:cs typeface="Segoe UI Semilight" panose="020B0402040204020203" pitchFamily="34" charset="0"/>
              </a:rPr>
              <a:t>Faster development loop with </a:t>
            </a:r>
            <a:r>
              <a:rPr lang="en-US">
                <a:solidFill>
                  <a:srgbClr val="B92B9C"/>
                </a:solidFill>
                <a:latin typeface="Segoe UI Semilight" panose="020B0402040204020203" pitchFamily="34" charset="0"/>
                <a:cs typeface="Segoe UI Semilight" panose="020B0402040204020203" pitchFamily="34" charset="0"/>
              </a:rPr>
              <a:t>XAML Hot Reload </a:t>
            </a:r>
          </a:p>
          <a:p>
            <a:pPr lvl="1">
              <a:lnSpc>
                <a:spcPct val="100000"/>
              </a:lnSpc>
            </a:pPr>
            <a:r>
              <a:rPr lang="en-US">
                <a:latin typeface="Segoe UI Semilight" panose="020B0402040204020203" pitchFamily="34" charset="0"/>
                <a:cs typeface="Segoe UI Semilight" panose="020B0402040204020203" pitchFamily="34" charset="0"/>
              </a:rPr>
              <a:t>Focus on the code that matters with </a:t>
            </a:r>
            <a:r>
              <a:rPr lang="en-US">
                <a:solidFill>
                  <a:srgbClr val="B92B9C"/>
                </a:solidFill>
                <a:latin typeface="Segoe UI Semilight" panose="020B0402040204020203" pitchFamily="34" charset="0"/>
                <a:cs typeface="Segoe UI Semilight" panose="020B0402040204020203" pitchFamily="34" charset="0"/>
              </a:rPr>
              <a:t>XAML IntelliSense</a:t>
            </a:r>
          </a:p>
        </p:txBody>
      </p:sp>
      <p:grpSp>
        <p:nvGrpSpPr>
          <p:cNvPr id="13" name="Group 12">
            <a:extLst>
              <a:ext uri="{FF2B5EF4-FFF2-40B4-BE49-F238E27FC236}">
                <a16:creationId xmlns:a16="http://schemas.microsoft.com/office/drawing/2014/main" id="{030F95A7-E3E0-4E33-A985-F9294E653DDF}"/>
              </a:ext>
            </a:extLst>
          </p:cNvPr>
          <p:cNvGrpSpPr/>
          <p:nvPr/>
        </p:nvGrpSpPr>
        <p:grpSpPr>
          <a:xfrm>
            <a:off x="437811" y="6023113"/>
            <a:ext cx="2707924" cy="715788"/>
            <a:chOff x="437811" y="6023113"/>
            <a:chExt cx="2707924" cy="715788"/>
          </a:xfrm>
        </p:grpSpPr>
        <p:sp>
          <p:nvSpPr>
            <p:cNvPr id="10" name="Rectangle 9">
              <a:extLst>
                <a:ext uri="{FF2B5EF4-FFF2-40B4-BE49-F238E27FC236}">
                  <a16:creationId xmlns:a16="http://schemas.microsoft.com/office/drawing/2014/main" id="{5B61C707-3F01-464E-A90E-95648ED7323B}"/>
                </a:ext>
              </a:extLst>
            </p:cNvPr>
            <p:cNvSpPr/>
            <p:nvPr/>
          </p:nvSpPr>
          <p:spPr bwMode="auto">
            <a:xfrm>
              <a:off x="1212574" y="6023113"/>
              <a:ext cx="1933161" cy="715788"/>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74E21A8-DDFD-4CDC-B4F8-1BE12BBF7A05}"/>
                </a:ext>
              </a:extLst>
            </p:cNvPr>
            <p:cNvSpPr/>
            <p:nvPr/>
          </p:nvSpPr>
          <p:spPr bwMode="auto">
            <a:xfrm>
              <a:off x="437811" y="6381007"/>
              <a:ext cx="773199" cy="357894"/>
            </a:xfrm>
            <a:prstGeom prst="rect">
              <a:avLst/>
            </a:prstGeom>
            <a:solidFill>
              <a:srgbClr val="FFFFFF">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436960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DADE91A5-8389-5744-B6A1-97760595C1EE}"/>
              </a:ext>
            </a:extLst>
          </p:cNvPr>
          <p:cNvPicPr>
            <a:picLocks noChangeAspect="1"/>
          </p:cNvPicPr>
          <p:nvPr/>
        </p:nvPicPr>
        <p:blipFill>
          <a:blip r:embed="rId4"/>
          <a:stretch>
            <a:fillRect/>
          </a:stretch>
        </p:blipFill>
        <p:spPr>
          <a:xfrm>
            <a:off x="8277726" y="-48126"/>
            <a:ext cx="8851743" cy="6918218"/>
          </a:xfrm>
          <a:prstGeom prst="rect">
            <a:avLst/>
          </a:prstGeom>
        </p:spPr>
      </p:pic>
      <p:sp>
        <p:nvSpPr>
          <p:cNvPr id="14" name="Freeform 20">
            <a:extLst>
              <a:ext uri="{FF2B5EF4-FFF2-40B4-BE49-F238E27FC236}">
                <a16:creationId xmlns:a16="http://schemas.microsoft.com/office/drawing/2014/main" id="{C49E1612-C3F8-4A8B-86BB-3503BF7AB1C7}"/>
              </a:ext>
            </a:extLst>
          </p:cNvPr>
          <p:cNvSpPr/>
          <p:nvPr/>
        </p:nvSpPr>
        <p:spPr bwMode="auto">
          <a:xfrm rot="10800000">
            <a:off x="1856232" y="971"/>
            <a:ext cx="7884113" cy="6857029"/>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3" name="Title 2">
            <a:extLst>
              <a:ext uri="{FF2B5EF4-FFF2-40B4-BE49-F238E27FC236}">
                <a16:creationId xmlns:a16="http://schemas.microsoft.com/office/drawing/2014/main" id="{AD040B3A-0F73-428D-A7BD-B0A62DA121DF}"/>
              </a:ext>
            </a:extLst>
          </p:cNvPr>
          <p:cNvSpPr>
            <a:spLocks noGrp="1"/>
          </p:cNvSpPr>
          <p:nvPr>
            <p:ph type="title"/>
          </p:nvPr>
        </p:nvSpPr>
        <p:spPr>
          <a:xfrm>
            <a:off x="352215" y="108807"/>
            <a:ext cx="10515600" cy="1325563"/>
          </a:xfrm>
        </p:spPr>
        <p:txBody>
          <a:bodyPr/>
          <a:lstStyle/>
          <a:p>
            <a:r>
              <a:rPr lang="en-US" sz="4000"/>
              <a:t>Game Development with Unity</a:t>
            </a:r>
          </a:p>
        </p:txBody>
      </p:sp>
      <p:sp>
        <p:nvSpPr>
          <p:cNvPr id="4" name="Text Placeholder 3">
            <a:extLst>
              <a:ext uri="{FF2B5EF4-FFF2-40B4-BE49-F238E27FC236}">
                <a16:creationId xmlns:a16="http://schemas.microsoft.com/office/drawing/2014/main" id="{79BFC05F-7000-40B5-B4EA-A50BDD0FC076}"/>
              </a:ext>
            </a:extLst>
          </p:cNvPr>
          <p:cNvSpPr>
            <a:spLocks noGrp="1"/>
          </p:cNvSpPr>
          <p:nvPr>
            <p:ph type="body" sz="quarter" idx="10"/>
          </p:nvPr>
        </p:nvSpPr>
        <p:spPr>
          <a:xfrm>
            <a:off x="452576" y="1434370"/>
            <a:ext cx="8392342" cy="4703852"/>
          </a:xfrm>
        </p:spPr>
        <p:txBody>
          <a:bodyPr vert="horz" wrap="square" lIns="0" tIns="0" rIns="0" bIns="0" rtlCol="0" anchor="t">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solidFill>
                  <a:prstClr val="black"/>
                </a:solidFill>
                <a:latin typeface="Segoe UI Semilight" panose="020B0402040204020203" pitchFamily="34" charset="0"/>
                <a:cs typeface="Segoe UI Semilight" panose="020B0402040204020203" pitchFamily="34" charset="0"/>
              </a:rPr>
              <a:t>Optimized for game developers</a:t>
            </a:r>
            <a:endParaRPr kumimoji="0" lang="en-US" sz="2800" b="0" i="0" u="none" strike="noStrike" kern="1200" cap="none" spc="0" normalizeH="0" baseline="0" noProof="0">
              <a:ln>
                <a:noFill/>
              </a:ln>
              <a:solidFill>
                <a:prstClr val="black"/>
              </a:solidFill>
              <a:effectLst/>
              <a:uLnTx/>
              <a:uFillTx/>
              <a:latin typeface="Segoe UI Semilight" panose="020B0402040204020203" pitchFamily="34" charset="0"/>
              <a:cs typeface="Segoe UI Semilight" panose="020B0402040204020203" pitchFamily="34" charset="0"/>
            </a:endParaRPr>
          </a:p>
          <a:p>
            <a:pPr lvl="1">
              <a:lnSpc>
                <a:spcPct val="100000"/>
              </a:lnSpc>
            </a:pPr>
            <a:r>
              <a:rPr lang="en-US">
                <a:latin typeface="Segoe UI Semilight" panose="020B0402040204020203" pitchFamily="34" charset="0"/>
                <a:cs typeface="Segoe UI Semilight" panose="020B0402040204020203" pitchFamily="34" charset="0"/>
              </a:rPr>
              <a:t>Code better with built-in </a:t>
            </a:r>
            <a:r>
              <a:rPr lang="en-US">
                <a:solidFill>
                  <a:srgbClr val="B92B9C"/>
                </a:solidFill>
                <a:latin typeface="Segoe UI Semilight" panose="020B0402040204020203" pitchFamily="34" charset="0"/>
                <a:cs typeface="Segoe UI Semilight" panose="020B0402040204020203" pitchFamily="34" charset="0"/>
              </a:rPr>
              <a:t>IntelliSense</a:t>
            </a:r>
            <a:r>
              <a:rPr lang="en-US">
                <a:latin typeface="Segoe UI Semilight" panose="020B0402040204020203" pitchFamily="34" charset="0"/>
                <a:cs typeface="Segoe UI Semilight" panose="020B0402040204020203" pitchFamily="34" charset="0"/>
              </a:rPr>
              <a:t> for Unity messages</a:t>
            </a:r>
          </a:p>
          <a:p>
            <a:pPr lvl="1">
              <a:lnSpc>
                <a:spcPct val="100000"/>
              </a:lnSpc>
            </a:pPr>
            <a:r>
              <a:rPr lang="en-US">
                <a:latin typeface="Segoe UI Semilight" panose="020B0402040204020203" pitchFamily="34" charset="0"/>
                <a:cs typeface="Segoe UI Semilight" panose="020B0402040204020203" pitchFamily="34" charset="0"/>
              </a:rPr>
              <a:t>Fix issues faster with our advanced, </a:t>
            </a:r>
            <a:r>
              <a:rPr lang="en-US">
                <a:solidFill>
                  <a:srgbClr val="B92B9C"/>
                </a:solidFill>
                <a:latin typeface="Segoe UI Semilight" panose="020B0402040204020203" pitchFamily="34" charset="0"/>
                <a:cs typeface="Segoe UI Semilight" panose="020B0402040204020203" pitchFamily="34" charset="0"/>
              </a:rPr>
              <a:t>Unity-optimized</a:t>
            </a:r>
            <a:r>
              <a:rPr lang="en-US">
                <a:latin typeface="Segoe UI Semilight" panose="020B0402040204020203" pitchFamily="34" charset="0"/>
                <a:cs typeface="Segoe UI Semilight" panose="020B0402040204020203" pitchFamily="34" charset="0"/>
              </a:rPr>
              <a:t> </a:t>
            </a:r>
            <a:r>
              <a:rPr lang="en-US">
                <a:solidFill>
                  <a:srgbClr val="B92B9C"/>
                </a:solidFill>
                <a:latin typeface="Segoe UI Semilight" panose="020B0402040204020203" pitchFamily="34" charset="0"/>
                <a:cs typeface="Segoe UI Semilight" panose="020B0402040204020203" pitchFamily="34" charset="0"/>
              </a:rPr>
              <a:t>debugger</a:t>
            </a:r>
          </a:p>
          <a:p>
            <a:pPr lvl="1">
              <a:lnSpc>
                <a:spcPct val="100000"/>
              </a:lnSpc>
            </a:pPr>
            <a:r>
              <a:rPr lang="en-US">
                <a:latin typeface="Segoe UI Semilight" panose="020B0402040204020203" pitchFamily="34" charset="0"/>
                <a:cs typeface="Segoe UI Semilight" panose="020B0402040204020203" pitchFamily="34" charset="0"/>
              </a:rPr>
              <a:t>Code analysis with </a:t>
            </a:r>
            <a:r>
              <a:rPr lang="en-US">
                <a:solidFill>
                  <a:srgbClr val="B92B9C"/>
                </a:solidFill>
                <a:latin typeface="Segoe UI Semilight" panose="020B0402040204020203" pitchFamily="34" charset="0"/>
                <a:cs typeface="Segoe UI Semilight" panose="020B0402040204020203" pitchFamily="34" charset="0"/>
              </a:rPr>
              <a:t>Roslyn diagnostics and quick-fixes</a:t>
            </a:r>
            <a:r>
              <a:rPr lang="en-US">
                <a:latin typeface="Segoe UI Semilight" panose="020B0402040204020203" pitchFamily="34" charset="0"/>
                <a:cs typeface="Segoe UI Semilight" panose="020B0402040204020203" pitchFamily="34" charset="0"/>
              </a:rPr>
              <a:t> for Unity</a:t>
            </a:r>
          </a:p>
          <a:p>
            <a:pPr lvl="1">
              <a:lnSpc>
                <a:spcPct val="100000"/>
              </a:lnSpc>
            </a:pPr>
            <a:r>
              <a:rPr lang="en-US">
                <a:latin typeface="Segoe UI Semilight" panose="020B0402040204020203" pitchFamily="34" charset="0"/>
                <a:cs typeface="Segoe UI Semilight" panose="020B0402040204020203" pitchFamily="34" charset="0"/>
              </a:rPr>
              <a:t>Fully open source </a:t>
            </a:r>
            <a:r>
              <a:rPr lang="en-US">
                <a:solidFill>
                  <a:srgbClr val="1A1A1A"/>
                </a:solidFill>
                <a:latin typeface="Segoe UI Semilight" panose="020B0402040204020203" pitchFamily="34" charset="0"/>
                <a:cs typeface="Segoe UI Semilight" panose="020B0402040204020203" pitchFamily="34" charset="0"/>
              </a:rPr>
              <a:t>analyzers</a:t>
            </a:r>
            <a:endParaRPr lang="en-US">
              <a:solidFill>
                <a:srgbClr val="B92B9C"/>
              </a:solidFill>
              <a:latin typeface="Segoe UI Semilight" panose="020B0402040204020203" pitchFamily="34" charset="0"/>
              <a:cs typeface="Segoe UI Semilight" panose="020B0402040204020203" pitchFamily="34" charset="0"/>
            </a:endParaRPr>
          </a:p>
          <a:p>
            <a:pPr lvl="1">
              <a:lnSpc>
                <a:spcPct val="100000"/>
              </a:lnSpc>
            </a:pPr>
            <a:endParaRPr lang="en-US">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prstClr val="black"/>
                </a:solidFill>
                <a:effectLst/>
                <a:uLnTx/>
                <a:uFillTx/>
                <a:latin typeface="Segoe UI Semilight" panose="020B0402040204020203" pitchFamily="34" charset="0"/>
                <a:cs typeface="Segoe UI Semilight" panose="020B0402040204020203" pitchFamily="34" charset="0"/>
              </a:rPr>
              <a:t>Create next gen games with Unity</a:t>
            </a:r>
          </a:p>
          <a:p>
            <a:pPr lvl="1">
              <a:lnSpc>
                <a:spcPct val="100000"/>
              </a:lnSpc>
            </a:pPr>
            <a:r>
              <a:rPr lang="en-US">
                <a:latin typeface="Segoe UI Semilight" panose="020B0402040204020203" pitchFamily="34" charset="0"/>
                <a:cs typeface="Segoe UI Semilight" panose="020B0402040204020203" pitchFamily="34" charset="0"/>
              </a:rPr>
              <a:t>Design immersive games and 2D/3D applications with Unity</a:t>
            </a:r>
          </a:p>
          <a:p>
            <a:pPr lvl="1">
              <a:lnSpc>
                <a:spcPct val="100000"/>
              </a:lnSpc>
            </a:pPr>
            <a:r>
              <a:rPr lang="en-US">
                <a:latin typeface="Segoe UI Semilight" panose="020B0402040204020203" pitchFamily="34" charset="0"/>
                <a:cs typeface="Segoe UI Semilight" panose="020B0402040204020203" pitchFamily="34" charset="0"/>
              </a:rPr>
              <a:t>Deep </a:t>
            </a:r>
            <a:r>
              <a:rPr lang="en-US">
                <a:solidFill>
                  <a:srgbClr val="B92B9C"/>
                </a:solidFill>
                <a:latin typeface="Segoe UI Semilight" panose="020B0402040204020203" pitchFamily="34" charset="0"/>
                <a:cs typeface="Segoe UI Semilight" panose="020B0402040204020203" pitchFamily="34" charset="0"/>
              </a:rPr>
              <a:t>integration with Unity Editor </a:t>
            </a:r>
            <a:r>
              <a:rPr lang="en-US">
                <a:solidFill>
                  <a:schemeClr val="tx1"/>
                </a:solidFill>
                <a:latin typeface="Segoe UI Semilight" panose="020B0402040204020203" pitchFamily="34" charset="0"/>
                <a:cs typeface="Segoe UI Semilight" panose="020B0402040204020203" pitchFamily="34" charset="0"/>
              </a:rPr>
              <a:t>for</a:t>
            </a:r>
            <a:r>
              <a:rPr lang="en-US">
                <a:solidFill>
                  <a:srgbClr val="FF0000"/>
                </a:solidFill>
                <a:latin typeface="Segoe UI Semilight" panose="020B0402040204020203" pitchFamily="34" charset="0"/>
                <a:cs typeface="Segoe UI Semilight" panose="020B0402040204020203" pitchFamily="34" charset="0"/>
              </a:rPr>
              <a:t> </a:t>
            </a:r>
            <a:r>
              <a:rPr lang="en-US">
                <a:latin typeface="Segoe UI Semilight" panose="020B0402040204020203" pitchFamily="34" charset="0"/>
                <a:cs typeface="Segoe UI Semilight" panose="020B0402040204020203" pitchFamily="34" charset="0"/>
              </a:rPr>
              <a:t>browsing and adding files</a:t>
            </a:r>
          </a:p>
          <a:p>
            <a:pPr lvl="1"/>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93954529"/>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F4DCDF61-DC45-E741-ADDB-AF8A22835540}"/>
              </a:ext>
            </a:extLst>
          </p:cNvPr>
          <p:cNvPicPr>
            <a:picLocks noChangeAspect="1"/>
          </p:cNvPicPr>
          <p:nvPr/>
        </p:nvPicPr>
        <p:blipFill>
          <a:blip r:embed="rId3"/>
          <a:stretch>
            <a:fillRect/>
          </a:stretch>
        </p:blipFill>
        <p:spPr>
          <a:xfrm>
            <a:off x="7085654" y="-369100"/>
            <a:ext cx="14238658" cy="8415323"/>
          </a:xfrm>
          <a:prstGeom prst="rect">
            <a:avLst/>
          </a:prstGeom>
        </p:spPr>
      </p:pic>
      <p:sp>
        <p:nvSpPr>
          <p:cNvPr id="14" name="Freeform 20">
            <a:extLst>
              <a:ext uri="{FF2B5EF4-FFF2-40B4-BE49-F238E27FC236}">
                <a16:creationId xmlns:a16="http://schemas.microsoft.com/office/drawing/2014/main" id="{C49E1612-C3F8-4A8B-86BB-3503BF7AB1C7}"/>
              </a:ext>
            </a:extLst>
          </p:cNvPr>
          <p:cNvSpPr/>
          <p:nvPr/>
        </p:nvSpPr>
        <p:spPr bwMode="auto">
          <a:xfrm rot="10800000">
            <a:off x="1856232" y="-2482"/>
            <a:ext cx="7884113" cy="6857029"/>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3" name="Title 2">
            <a:extLst>
              <a:ext uri="{FF2B5EF4-FFF2-40B4-BE49-F238E27FC236}">
                <a16:creationId xmlns:a16="http://schemas.microsoft.com/office/drawing/2014/main" id="{AD040B3A-0F73-428D-A7BD-B0A62DA121DF}"/>
              </a:ext>
            </a:extLst>
          </p:cNvPr>
          <p:cNvSpPr>
            <a:spLocks noGrp="1"/>
          </p:cNvSpPr>
          <p:nvPr>
            <p:ph type="title"/>
          </p:nvPr>
        </p:nvSpPr>
        <p:spPr>
          <a:xfrm>
            <a:off x="588263" y="457200"/>
            <a:ext cx="11018520" cy="553998"/>
          </a:xfrm>
        </p:spPr>
        <p:txBody>
          <a:bodyPr>
            <a:normAutofit fontScale="90000"/>
          </a:bodyPr>
          <a:lstStyle/>
          <a:p>
            <a:r>
              <a:rPr lang="en-US"/>
              <a:t>Next generation cloud development</a:t>
            </a:r>
          </a:p>
        </p:txBody>
      </p:sp>
      <p:sp>
        <p:nvSpPr>
          <p:cNvPr id="4" name="Text Placeholder 3">
            <a:extLst>
              <a:ext uri="{FF2B5EF4-FFF2-40B4-BE49-F238E27FC236}">
                <a16:creationId xmlns:a16="http://schemas.microsoft.com/office/drawing/2014/main" id="{79BFC05F-7000-40B5-B4EA-A50BDD0FC076}"/>
              </a:ext>
            </a:extLst>
          </p:cNvPr>
          <p:cNvSpPr>
            <a:spLocks noGrp="1"/>
          </p:cNvSpPr>
          <p:nvPr>
            <p:ph type="body" sz="quarter" idx="10"/>
          </p:nvPr>
        </p:nvSpPr>
        <p:spPr>
          <a:xfrm>
            <a:off x="586390" y="1376119"/>
            <a:ext cx="11018520" cy="5016758"/>
          </a:xfrm>
        </p:spPr>
        <p:txBody>
          <a:bodyPr/>
          <a:lstStyle/>
          <a:p>
            <a:r>
              <a:rPr lang="en-US">
                <a:latin typeface="Segoe UI Semilight" panose="020B0402040204020203" pitchFamily="34" charset="0"/>
                <a:cs typeface="Segoe UI Semilight" panose="020B0402040204020203" pitchFamily="34" charset="0"/>
              </a:rPr>
              <a:t>Create powerful micro-services with Docker</a:t>
            </a:r>
          </a:p>
          <a:p>
            <a:pPr lvl="1"/>
            <a:r>
              <a:rPr lang="en-US">
                <a:latin typeface="Segoe UI Semilight" panose="020B0402040204020203" pitchFamily="34" charset="0"/>
                <a:cs typeface="Segoe UI Semilight" panose="020B0402040204020203" pitchFamily="34" charset="0"/>
              </a:rPr>
              <a:t>Create portable solutions with </a:t>
            </a:r>
            <a:r>
              <a:rPr lang="en-US">
                <a:solidFill>
                  <a:srgbClr val="B92B9C"/>
                </a:solidFill>
                <a:latin typeface="Segoe UI Semilight" panose="020B0402040204020203" pitchFamily="34" charset="0"/>
                <a:cs typeface="Segoe UI Semilight" panose="020B0402040204020203" pitchFamily="34" charset="0"/>
              </a:rPr>
              <a:t>one-click containerization</a:t>
            </a:r>
          </a:p>
          <a:p>
            <a:pPr lvl="1"/>
            <a:r>
              <a:rPr lang="en-US">
                <a:solidFill>
                  <a:srgbClr val="B92B9C"/>
                </a:solidFill>
                <a:latin typeface="Segoe UI Semilight" panose="020B0402040204020203" pitchFamily="34" charset="0"/>
                <a:cs typeface="Segoe UI Semilight" panose="020B0402040204020203" pitchFamily="34" charset="0"/>
              </a:rPr>
              <a:t>Built-in support for Docker </a:t>
            </a:r>
            <a:r>
              <a:rPr lang="en-US">
                <a:latin typeface="Segoe UI Semilight" panose="020B0402040204020203" pitchFamily="34" charset="0"/>
                <a:cs typeface="Segoe UI Semilight" panose="020B0402040204020203" pitchFamily="34" charset="0"/>
              </a:rPr>
              <a:t>from the get-go</a:t>
            </a:r>
          </a:p>
          <a:p>
            <a:pPr lvl="1"/>
            <a:r>
              <a:rPr lang="en-US">
                <a:latin typeface="Segoe UI Semilight" panose="020B0402040204020203" pitchFamily="34" charset="0"/>
                <a:cs typeface="Segoe UI Semilight" panose="020B0402040204020203" pitchFamily="34" charset="0"/>
              </a:rPr>
              <a:t>Full support for </a:t>
            </a:r>
            <a:r>
              <a:rPr lang="en-US">
                <a:solidFill>
                  <a:srgbClr val="B92B9C"/>
                </a:solidFill>
                <a:latin typeface="Segoe UI Semilight" panose="020B0402040204020203" pitchFamily="34" charset="0"/>
                <a:cs typeface="Segoe UI Semilight" panose="020B0402040204020203" pitchFamily="34" charset="0"/>
              </a:rPr>
              <a:t>local development</a:t>
            </a:r>
            <a:endParaRPr lang="en-US">
              <a:latin typeface="Segoe UI Semilight" panose="020B0402040204020203" pitchFamily="34" charset="0"/>
              <a:cs typeface="Segoe UI Semilight" panose="020B0402040204020203" pitchFamily="34" charset="0"/>
            </a:endParaRPr>
          </a:p>
          <a:p>
            <a:pPr lvl="1"/>
            <a:r>
              <a:rPr lang="en-US">
                <a:latin typeface="Segoe UI Semilight" panose="020B0402040204020203" pitchFamily="34" charset="0"/>
                <a:cs typeface="Segoe UI Semilight" panose="020B0402040204020203" pitchFamily="34" charset="0"/>
              </a:rPr>
              <a:t>Deploy containerized apps directly to Azure App Service</a:t>
            </a:r>
            <a:br>
              <a:rPr lang="en-US">
                <a:latin typeface="Segoe UI Semilight" panose="020B0402040204020203" pitchFamily="34" charset="0"/>
                <a:cs typeface="Segoe UI Semilight" panose="020B0402040204020203" pitchFamily="34" charset="0"/>
              </a:rPr>
            </a:br>
            <a:endParaRPr lang="en-US">
              <a:latin typeface="Segoe UI Semilight" panose="020B0402040204020203" pitchFamily="34" charset="0"/>
              <a:cs typeface="Segoe UI Semilight" panose="020B0402040204020203" pitchFamily="34" charset="0"/>
            </a:endParaRPr>
          </a:p>
          <a:p>
            <a:r>
              <a:rPr lang="en-US">
                <a:latin typeface="Segoe UI Semilight" panose="020B0402040204020203" pitchFamily="34" charset="0"/>
                <a:cs typeface="Segoe UI Semilight" panose="020B0402040204020203" pitchFamily="34" charset="0"/>
              </a:rPr>
              <a:t>Serverless solutions at your fingertips</a:t>
            </a:r>
          </a:p>
          <a:p>
            <a:pPr lvl="1"/>
            <a:r>
              <a:rPr lang="en-US">
                <a:latin typeface="Segoe UI Semilight" panose="020B0402040204020203" pitchFamily="34" charset="0"/>
                <a:cs typeface="Segoe UI Semilight" panose="020B0402040204020203" pitchFamily="34" charset="0"/>
              </a:rPr>
              <a:t>Develop </a:t>
            </a:r>
            <a:r>
              <a:rPr lang="en-US">
                <a:solidFill>
                  <a:srgbClr val="B92B9C"/>
                </a:solidFill>
                <a:latin typeface="Segoe UI Semilight" panose="020B0402040204020203" pitchFamily="34" charset="0"/>
                <a:cs typeface="Segoe UI Semilight" panose="020B0402040204020203" pitchFamily="34" charset="0"/>
              </a:rPr>
              <a:t>cloud-native solutions </a:t>
            </a:r>
            <a:r>
              <a:rPr lang="en-US">
                <a:latin typeface="Segoe UI Semilight" panose="020B0402040204020203" pitchFamily="34" charset="0"/>
                <a:cs typeface="Segoe UI Semilight" panose="020B0402040204020203" pitchFamily="34" charset="0"/>
              </a:rPr>
              <a:t>for Azure</a:t>
            </a:r>
          </a:p>
          <a:p>
            <a:pPr lvl="1"/>
            <a:r>
              <a:rPr lang="en-US">
                <a:latin typeface="Segoe UI Semilight" panose="020B0402040204020203" pitchFamily="34" charset="0"/>
                <a:cs typeface="Segoe UI Semilight" panose="020B0402040204020203" pitchFamily="34" charset="0"/>
              </a:rPr>
              <a:t>Iterate quickly with simple </a:t>
            </a:r>
            <a:r>
              <a:rPr lang="en-US">
                <a:solidFill>
                  <a:srgbClr val="B92B9C"/>
                </a:solidFill>
                <a:latin typeface="Segoe UI Semilight" panose="020B0402040204020203" pitchFamily="34" charset="0"/>
                <a:cs typeface="Segoe UI Semilight" panose="020B0402040204020203" pitchFamily="34" charset="0"/>
              </a:rPr>
              <a:t>deployment wizards</a:t>
            </a:r>
          </a:p>
          <a:p>
            <a:pPr lvl="1"/>
            <a:r>
              <a:rPr lang="en-US">
                <a:latin typeface="Segoe UI Semilight" panose="020B0402040204020203" pitchFamily="34" charset="0"/>
                <a:cs typeface="Segoe UI Semilight" panose="020B0402040204020203" pitchFamily="34" charset="0"/>
              </a:rPr>
              <a:t>Build and run </a:t>
            </a:r>
            <a:r>
              <a:rPr lang="en-US">
                <a:solidFill>
                  <a:srgbClr val="B92B9C"/>
                </a:solidFill>
                <a:latin typeface="Segoe UI Semilight" panose="020B0402040204020203" pitchFamily="34" charset="0"/>
                <a:cs typeface="Segoe UI Semilight" panose="020B0402040204020203" pitchFamily="34" charset="0"/>
              </a:rPr>
              <a:t>Azure Functions </a:t>
            </a:r>
            <a:r>
              <a:rPr lang="en-US">
                <a:latin typeface="Segoe UI Semilight" panose="020B0402040204020203" pitchFamily="34" charset="0"/>
                <a:cs typeface="Segoe UI Semilight" panose="020B0402040204020203" pitchFamily="34" charset="0"/>
              </a:rPr>
              <a:t>locally</a:t>
            </a:r>
          </a:p>
          <a:p>
            <a:pPr lvl="1"/>
            <a:r>
              <a:rPr lang="en-US">
                <a:latin typeface="Segoe UI Semilight" panose="020B0402040204020203" pitchFamily="34" charset="0"/>
                <a:cs typeface="Segoe UI Semilight" panose="020B0402040204020203" pitchFamily="34" charset="0"/>
              </a:rPr>
              <a:t>Debug Azure Functions locally </a:t>
            </a:r>
            <a:r>
              <a:rPr lang="en-US">
                <a:solidFill>
                  <a:srgbClr val="B92B9C"/>
                </a:solidFill>
                <a:latin typeface="Segoe UI Semilight" panose="020B0402040204020203" pitchFamily="34" charset="0"/>
                <a:cs typeface="Segoe UI Semilight" panose="020B0402040204020203" pitchFamily="34" charset="0"/>
              </a:rPr>
              <a:t>with live events</a:t>
            </a:r>
          </a:p>
          <a:p>
            <a:endParaRPr lang="en-US">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0829666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596664"/>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3.1</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374957"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Long-Term Support (LTS) </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WPF and Windows Forms support</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Full-stack web development with C# and Razor</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New C# 8.0 language features </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50615" y="564346"/>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a:ln>
                  <a:noFill/>
                </a:ln>
                <a:solidFill>
                  <a:schemeClr val="bg2">
                    <a:lumMod val="20000"/>
                    <a:lumOff val="80000"/>
                  </a:schemeClr>
                </a:solidFill>
                <a:effectLst/>
                <a:uLnTx/>
                <a:uFillTx/>
                <a:latin typeface="Segoe UI"/>
                <a:ea typeface="+mn-ea"/>
                <a:cs typeface="+mn-cs"/>
              </a:rPr>
              <a:t>dot.net/get-core3</a:t>
            </a:r>
          </a:p>
        </p:txBody>
      </p:sp>
      <p:grpSp>
        <p:nvGrpSpPr>
          <p:cNvPr id="4" name="Group 3">
            <a:extLst>
              <a:ext uri="{FF2B5EF4-FFF2-40B4-BE49-F238E27FC236}">
                <a16:creationId xmlns:a16="http://schemas.microsoft.com/office/drawing/2014/main" id="{872C8975-3E3B-4088-A799-1F7C9D17F4DC}"/>
              </a:ext>
            </a:extLst>
          </p:cNvPr>
          <p:cNvGrpSpPr/>
          <p:nvPr/>
        </p:nvGrpSpPr>
        <p:grpSpPr>
          <a:xfrm>
            <a:off x="5610357" y="1470641"/>
            <a:ext cx="7490515" cy="4682400"/>
            <a:chOff x="6004472" y="1155752"/>
            <a:chExt cx="7490515" cy="4682400"/>
          </a:xfrm>
        </p:grpSpPr>
        <p:pic>
          <p:nvPicPr>
            <p:cNvPr id="1028" name="Picture 4" descr="See the source image">
              <a:extLst>
                <a:ext uri="{FF2B5EF4-FFF2-40B4-BE49-F238E27FC236}">
                  <a16:creationId xmlns:a16="http://schemas.microsoft.com/office/drawing/2014/main" id="{296186A8-2789-4D8F-8B0C-7C3F646ED1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04472" y="1155752"/>
              <a:ext cx="7490515" cy="4682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1D68BD97-D0C9-4AF4-8D65-916D6F6B47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69761" y="1479582"/>
              <a:ext cx="5796890" cy="35370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274692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300"/>
                                  </p:stCondLst>
                                  <p:childTnLst>
                                    <p:animMotion origin="layout" path="M 3.33333E-6 -4.44444E-6 L 3.33333E-6 0.03287 " pathEditMode="relative" rAng="0" ptsTypes="AA">
                                      <p:cBhvr>
                                        <p:cTn id="19"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pPr algn="ctr"/>
            <a:r>
              <a:rPr lang="en-US"/>
              <a:t>Microservices</a:t>
            </a:r>
          </a:p>
        </p:txBody>
      </p:sp>
    </p:spTree>
    <p:extLst>
      <p:ext uri="{BB962C8B-B14F-4D97-AF65-F5344CB8AC3E}">
        <p14:creationId xmlns:p14="http://schemas.microsoft.com/office/powerpoint/2010/main" val="11060024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200"/>
              <a:t>Microservices: for faster app development</a:t>
            </a:r>
          </a:p>
        </p:txBody>
      </p:sp>
      <p:sp>
        <p:nvSpPr>
          <p:cNvPr id="69" name="Title 16">
            <a:extLst>
              <a:ext uri="{FF2B5EF4-FFF2-40B4-BE49-F238E27FC236}">
                <a16:creationId xmlns:a16="http://schemas.microsoft.com/office/drawing/2014/main" id="{F5B1BE00-4E61-4F1B-8078-8AB01015C960}"/>
              </a:ext>
            </a:extLst>
          </p:cNvPr>
          <p:cNvSpPr txBox="1">
            <a:spLocks/>
          </p:cNvSpPr>
          <p:nvPr/>
        </p:nvSpPr>
        <p:spPr>
          <a:xfrm>
            <a:off x="1071004" y="2025284"/>
            <a:ext cx="3550399"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marR="0" lvl="0" indent="-268916" algn="l" defTabSz="932742" rtl="0" eaLnBrk="1" fontAlgn="auto" latinLnBrk="0" hangingPunct="1">
              <a:lnSpc>
                <a:spcPct val="100000"/>
              </a:lnSpc>
              <a:spcBef>
                <a:spcPct val="0"/>
              </a:spcBef>
              <a:spcAft>
                <a:spcPts val="2353"/>
              </a:spcAft>
              <a:buClrTx/>
              <a:buSzTx/>
              <a:buFont typeface="Arial" panose="020B0604020202020204" pitchFamily="34" charset="0"/>
              <a:buChar char="•"/>
              <a:tabLst/>
              <a:defRPr/>
            </a:pPr>
            <a:r>
              <a:rPr kumimoji="0" lang="en-US" sz="2000" b="0" i="0" u="none" strike="noStrike" kern="1200" cap="none" spc="0" normalizeH="0" baseline="0" noProof="0">
                <a:ln w="3175">
                  <a:noFill/>
                </a:ln>
                <a:solidFill>
                  <a:srgbClr val="505050"/>
                </a:solidFill>
                <a:effectLst/>
                <a:uLnTx/>
                <a:uFillTx/>
                <a:latin typeface="Segoe UI"/>
                <a:ea typeface="+mn-ea"/>
                <a:cs typeface="Segoe UI" pitchFamily="34" charset="0"/>
              </a:rPr>
              <a:t>Independent deployments</a:t>
            </a:r>
          </a:p>
          <a:p>
            <a:pPr marL="268916" marR="0" lvl="0" indent="-268916" algn="l" defTabSz="932742" rtl="0" eaLnBrk="1" fontAlgn="auto" latinLnBrk="0" hangingPunct="1">
              <a:lnSpc>
                <a:spcPct val="100000"/>
              </a:lnSpc>
              <a:spcBef>
                <a:spcPct val="0"/>
              </a:spcBef>
              <a:spcAft>
                <a:spcPts val="2353"/>
              </a:spcAft>
              <a:buClrTx/>
              <a:buSzTx/>
              <a:buFont typeface="Arial" panose="020B0604020202020204" pitchFamily="34" charset="0"/>
              <a:buChar char="•"/>
              <a:tabLst/>
              <a:defRPr/>
            </a:pPr>
            <a:r>
              <a:rPr kumimoji="0" lang="en-US" sz="2000" b="0" i="0" u="none" strike="noStrike" kern="1200" cap="none" spc="0" normalizeH="0" baseline="0" noProof="0">
                <a:ln w="3175">
                  <a:noFill/>
                </a:ln>
                <a:solidFill>
                  <a:srgbClr val="505050"/>
                </a:solidFill>
                <a:effectLst/>
                <a:uLnTx/>
                <a:uFillTx/>
                <a:latin typeface="Segoe UI"/>
                <a:ea typeface="+mn-ea"/>
                <a:cs typeface="Segoe UI" pitchFamily="34" charset="0"/>
              </a:rPr>
              <a:t>Improved scale and resource utilization per service</a:t>
            </a:r>
          </a:p>
          <a:p>
            <a:pPr marL="268916" marR="0" lvl="0" indent="-268916" algn="l" defTabSz="932742" rtl="0" eaLnBrk="1" fontAlgn="auto" latinLnBrk="0" hangingPunct="1">
              <a:lnSpc>
                <a:spcPct val="100000"/>
              </a:lnSpc>
              <a:spcBef>
                <a:spcPct val="0"/>
              </a:spcBef>
              <a:spcAft>
                <a:spcPts val="2353"/>
              </a:spcAft>
              <a:buClrTx/>
              <a:buSzTx/>
              <a:buFont typeface="Arial" panose="020B0604020202020204" pitchFamily="34" charset="0"/>
              <a:buChar char="•"/>
              <a:tabLst/>
              <a:defRPr/>
            </a:pPr>
            <a:r>
              <a:rPr kumimoji="0" lang="en-US" sz="2000" b="0" i="0" u="none" strike="noStrike" kern="1200" cap="none" spc="0" normalizeH="0" baseline="0" noProof="0">
                <a:ln w="3175">
                  <a:noFill/>
                </a:ln>
                <a:solidFill>
                  <a:srgbClr val="505050"/>
                </a:solidFill>
                <a:effectLst/>
                <a:uLnTx/>
                <a:uFillTx/>
                <a:latin typeface="Segoe UI"/>
                <a:ea typeface="+mn-ea"/>
                <a:cs typeface="Segoe UI" pitchFamily="34" charset="0"/>
              </a:rPr>
              <a:t>Smaller, focused teams</a:t>
            </a:r>
          </a:p>
        </p:txBody>
      </p:sp>
      <p:sp>
        <p:nvSpPr>
          <p:cNvPr id="168" name="Rectangle: Rounded Corners 167">
            <a:extLst>
              <a:ext uri="{FF2B5EF4-FFF2-40B4-BE49-F238E27FC236}">
                <a16:creationId xmlns:a16="http://schemas.microsoft.com/office/drawing/2014/main" id="{25DE4B78-F85D-44B8-B289-E3D65E4FE144}"/>
              </a:ext>
            </a:extLst>
          </p:cNvPr>
          <p:cNvSpPr/>
          <p:nvPr/>
        </p:nvSpPr>
        <p:spPr bwMode="auto">
          <a:xfrm>
            <a:off x="5138074" y="2095298"/>
            <a:ext cx="1776103" cy="36792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9" name="Rectangle: Rounded Corners 168">
            <a:extLst>
              <a:ext uri="{FF2B5EF4-FFF2-40B4-BE49-F238E27FC236}">
                <a16:creationId xmlns:a16="http://schemas.microsoft.com/office/drawing/2014/main" id="{9483E263-B1CD-4911-B573-EAAC4BD4FAC3}"/>
              </a:ext>
            </a:extLst>
          </p:cNvPr>
          <p:cNvSpPr/>
          <p:nvPr/>
        </p:nvSpPr>
        <p:spPr bwMode="auto">
          <a:xfrm>
            <a:off x="7371231" y="2095298"/>
            <a:ext cx="3716155" cy="3716813"/>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0" name="Rectangle: Rounded Corners 169">
            <a:extLst>
              <a:ext uri="{FF2B5EF4-FFF2-40B4-BE49-F238E27FC236}">
                <a16:creationId xmlns:a16="http://schemas.microsoft.com/office/drawing/2014/main" id="{ACC2C9D9-3B74-415A-93D9-08DF40B6A3AF}"/>
              </a:ext>
            </a:extLst>
          </p:cNvPr>
          <p:cNvSpPr/>
          <p:nvPr/>
        </p:nvSpPr>
        <p:spPr>
          <a:xfrm>
            <a:off x="5311613" y="4026434"/>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Rectangle: Rounded Corners 170">
            <a:extLst>
              <a:ext uri="{FF2B5EF4-FFF2-40B4-BE49-F238E27FC236}">
                <a16:creationId xmlns:a16="http://schemas.microsoft.com/office/drawing/2014/main" id="{954BEF9B-301D-46C3-8093-BA91C5BBE911}"/>
              </a:ext>
            </a:extLst>
          </p:cNvPr>
          <p:cNvSpPr/>
          <p:nvPr/>
        </p:nvSpPr>
        <p:spPr>
          <a:xfrm>
            <a:off x="5311613" y="460196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Rectangle: Rounded Corners 171">
            <a:extLst>
              <a:ext uri="{FF2B5EF4-FFF2-40B4-BE49-F238E27FC236}">
                <a16:creationId xmlns:a16="http://schemas.microsoft.com/office/drawing/2014/main" id="{457546E4-ABC6-4498-BFA2-1E7A23C141A9}"/>
              </a:ext>
            </a:extLst>
          </p:cNvPr>
          <p:cNvSpPr/>
          <p:nvPr/>
        </p:nvSpPr>
        <p:spPr>
          <a:xfrm>
            <a:off x="5311613" y="5181747"/>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Rectangle: Rounded Corners 172">
            <a:extLst>
              <a:ext uri="{FF2B5EF4-FFF2-40B4-BE49-F238E27FC236}">
                <a16:creationId xmlns:a16="http://schemas.microsoft.com/office/drawing/2014/main" id="{CC2F785D-23A7-4DF0-89D8-F10DBBF2E363}"/>
              </a:ext>
            </a:extLst>
          </p:cNvPr>
          <p:cNvSpPr/>
          <p:nvPr/>
        </p:nvSpPr>
        <p:spPr>
          <a:xfrm>
            <a:off x="5311613" y="3455150"/>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Oval 173">
            <a:extLst>
              <a:ext uri="{FF2B5EF4-FFF2-40B4-BE49-F238E27FC236}">
                <a16:creationId xmlns:a16="http://schemas.microsoft.com/office/drawing/2014/main" id="{58238023-BCCA-4B52-A807-F3E9DF64BD13}"/>
              </a:ext>
            </a:extLst>
          </p:cNvPr>
          <p:cNvSpPr/>
          <p:nvPr/>
        </p:nvSpPr>
        <p:spPr>
          <a:xfrm>
            <a:off x="8093914" y="3426489"/>
            <a:ext cx="2195279" cy="2195279"/>
          </a:xfrm>
          <a:prstGeom prst="ellipse">
            <a:avLst/>
          </a:prstGeom>
          <a:noFill/>
          <a:ln w="3810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Rectangle: Rounded Corners 174">
            <a:extLst>
              <a:ext uri="{FF2B5EF4-FFF2-40B4-BE49-F238E27FC236}">
                <a16:creationId xmlns:a16="http://schemas.microsoft.com/office/drawing/2014/main" id="{97D7FFB3-3FC7-4A53-B094-955902FB6923}"/>
              </a:ext>
            </a:extLst>
          </p:cNvPr>
          <p:cNvSpPr/>
          <p:nvPr/>
        </p:nvSpPr>
        <p:spPr>
          <a:xfrm>
            <a:off x="9416325"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175">
            <a:extLst>
              <a:ext uri="{FF2B5EF4-FFF2-40B4-BE49-F238E27FC236}">
                <a16:creationId xmlns:a16="http://schemas.microsoft.com/office/drawing/2014/main" id="{0837D423-7AF4-4614-92AB-DC8F399DFBE1}"/>
              </a:ext>
            </a:extLst>
          </p:cNvPr>
          <p:cNvSpPr/>
          <p:nvPr/>
        </p:nvSpPr>
        <p:spPr>
          <a:xfrm>
            <a:off x="9480043"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Rectangle: Rounded Corners 176">
            <a:extLst>
              <a:ext uri="{FF2B5EF4-FFF2-40B4-BE49-F238E27FC236}">
                <a16:creationId xmlns:a16="http://schemas.microsoft.com/office/drawing/2014/main" id="{B099D8C0-E956-4208-828D-DAD705210546}"/>
              </a:ext>
            </a:extLst>
          </p:cNvPr>
          <p:cNvSpPr/>
          <p:nvPr/>
        </p:nvSpPr>
        <p:spPr>
          <a:xfrm>
            <a:off x="10410323"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Rectangle: Rounded Corners 177">
            <a:extLst>
              <a:ext uri="{FF2B5EF4-FFF2-40B4-BE49-F238E27FC236}">
                <a16:creationId xmlns:a16="http://schemas.microsoft.com/office/drawing/2014/main" id="{AFD15962-1A80-4144-B0D5-C59C5A8435AB}"/>
              </a:ext>
            </a:extLst>
          </p:cNvPr>
          <p:cNvSpPr/>
          <p:nvPr/>
        </p:nvSpPr>
        <p:spPr>
          <a:xfrm>
            <a:off x="10410323"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Rounded Corners 178">
            <a:extLst>
              <a:ext uri="{FF2B5EF4-FFF2-40B4-BE49-F238E27FC236}">
                <a16:creationId xmlns:a16="http://schemas.microsoft.com/office/drawing/2014/main" id="{42623F80-939E-4F46-B14B-D1AE43217871}"/>
              </a:ext>
            </a:extLst>
          </p:cNvPr>
          <p:cNvSpPr/>
          <p:nvPr/>
        </p:nvSpPr>
        <p:spPr>
          <a:xfrm>
            <a:off x="10410323"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Rounded Corners 179">
            <a:extLst>
              <a:ext uri="{FF2B5EF4-FFF2-40B4-BE49-F238E27FC236}">
                <a16:creationId xmlns:a16="http://schemas.microsoft.com/office/drawing/2014/main" id="{1171F467-F872-40DB-8801-107BDF198686}"/>
              </a:ext>
            </a:extLst>
          </p:cNvPr>
          <p:cNvSpPr/>
          <p:nvPr/>
        </p:nvSpPr>
        <p:spPr>
          <a:xfrm>
            <a:off x="9416325"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80">
            <a:extLst>
              <a:ext uri="{FF2B5EF4-FFF2-40B4-BE49-F238E27FC236}">
                <a16:creationId xmlns:a16="http://schemas.microsoft.com/office/drawing/2014/main" id="{A2CAE237-3045-4F0B-B5B3-F1FC00507AB4}"/>
              </a:ext>
            </a:extLst>
          </p:cNvPr>
          <p:cNvSpPr/>
          <p:nvPr/>
        </p:nvSpPr>
        <p:spPr>
          <a:xfrm>
            <a:off x="9480043"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Rectangle: Rounded Corners 181">
            <a:extLst>
              <a:ext uri="{FF2B5EF4-FFF2-40B4-BE49-F238E27FC236}">
                <a16:creationId xmlns:a16="http://schemas.microsoft.com/office/drawing/2014/main" id="{0E18AEB4-06FA-4E9C-90C4-076701E6F86C}"/>
              </a:ext>
            </a:extLst>
          </p:cNvPr>
          <p:cNvSpPr/>
          <p:nvPr/>
        </p:nvSpPr>
        <p:spPr>
          <a:xfrm>
            <a:off x="10410323"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Rectangle: Rounded Corners 182">
            <a:extLst>
              <a:ext uri="{FF2B5EF4-FFF2-40B4-BE49-F238E27FC236}">
                <a16:creationId xmlns:a16="http://schemas.microsoft.com/office/drawing/2014/main" id="{7408BAD1-F130-4F95-890A-108D9CC4E8F4}"/>
              </a:ext>
            </a:extLst>
          </p:cNvPr>
          <p:cNvSpPr/>
          <p:nvPr/>
        </p:nvSpPr>
        <p:spPr>
          <a:xfrm>
            <a:off x="10410323"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4" name="Rectangle: Rounded Corners 183">
            <a:extLst>
              <a:ext uri="{FF2B5EF4-FFF2-40B4-BE49-F238E27FC236}">
                <a16:creationId xmlns:a16="http://schemas.microsoft.com/office/drawing/2014/main" id="{D18318FD-36A4-424F-A1F5-85381E14AB98}"/>
              </a:ext>
            </a:extLst>
          </p:cNvPr>
          <p:cNvSpPr/>
          <p:nvPr/>
        </p:nvSpPr>
        <p:spPr>
          <a:xfrm>
            <a:off x="10410323"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Rectangle: Rounded Corners 184">
            <a:extLst>
              <a:ext uri="{FF2B5EF4-FFF2-40B4-BE49-F238E27FC236}">
                <a16:creationId xmlns:a16="http://schemas.microsoft.com/office/drawing/2014/main" id="{79C52BE7-4A4D-4E73-A773-E2B20A3D2BA7}"/>
              </a:ext>
            </a:extLst>
          </p:cNvPr>
          <p:cNvSpPr/>
          <p:nvPr/>
        </p:nvSpPr>
        <p:spPr>
          <a:xfrm>
            <a:off x="7571489" y="4631425"/>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Oval 185">
            <a:extLst>
              <a:ext uri="{FF2B5EF4-FFF2-40B4-BE49-F238E27FC236}">
                <a16:creationId xmlns:a16="http://schemas.microsoft.com/office/drawing/2014/main" id="{72D1B347-CBE8-4F15-B2B3-FB2571F73F73}"/>
              </a:ext>
            </a:extLst>
          </p:cNvPr>
          <p:cNvSpPr/>
          <p:nvPr/>
        </p:nvSpPr>
        <p:spPr>
          <a:xfrm>
            <a:off x="7635209" y="4894791"/>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Rectangle: Rounded Corners 186">
            <a:extLst>
              <a:ext uri="{FF2B5EF4-FFF2-40B4-BE49-F238E27FC236}">
                <a16:creationId xmlns:a16="http://schemas.microsoft.com/office/drawing/2014/main" id="{18FE1EB6-33ED-49AE-B122-75CA1A131914}"/>
              </a:ext>
            </a:extLst>
          </p:cNvPr>
          <p:cNvSpPr/>
          <p:nvPr/>
        </p:nvSpPr>
        <p:spPr>
          <a:xfrm>
            <a:off x="8565489" y="486273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Rectangle: Rounded Corners 187">
            <a:extLst>
              <a:ext uri="{FF2B5EF4-FFF2-40B4-BE49-F238E27FC236}">
                <a16:creationId xmlns:a16="http://schemas.microsoft.com/office/drawing/2014/main" id="{373C2890-315B-4CDE-93FE-ADCA1F5DD86D}"/>
              </a:ext>
            </a:extLst>
          </p:cNvPr>
          <p:cNvSpPr/>
          <p:nvPr/>
        </p:nvSpPr>
        <p:spPr>
          <a:xfrm>
            <a:off x="8565489" y="498830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Rectangle: Rounded Corners 188">
            <a:extLst>
              <a:ext uri="{FF2B5EF4-FFF2-40B4-BE49-F238E27FC236}">
                <a16:creationId xmlns:a16="http://schemas.microsoft.com/office/drawing/2014/main" id="{31F0D69A-FC2C-4F59-847D-21D8723B6B62}"/>
              </a:ext>
            </a:extLst>
          </p:cNvPr>
          <p:cNvSpPr/>
          <p:nvPr/>
        </p:nvSpPr>
        <p:spPr>
          <a:xfrm>
            <a:off x="8565489" y="492551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Rectangle: Rounded Corners 189">
            <a:extLst>
              <a:ext uri="{FF2B5EF4-FFF2-40B4-BE49-F238E27FC236}">
                <a16:creationId xmlns:a16="http://schemas.microsoft.com/office/drawing/2014/main" id="{7DF68751-BA9A-4060-9E2A-2E51FAAD2CD1}"/>
              </a:ext>
            </a:extLst>
          </p:cNvPr>
          <p:cNvSpPr/>
          <p:nvPr/>
        </p:nvSpPr>
        <p:spPr>
          <a:xfrm>
            <a:off x="7571489" y="3973409"/>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91" name="Oval 190">
            <a:extLst>
              <a:ext uri="{FF2B5EF4-FFF2-40B4-BE49-F238E27FC236}">
                <a16:creationId xmlns:a16="http://schemas.microsoft.com/office/drawing/2014/main" id="{F3FA1AFC-A90D-4BE5-B5BA-3D2345DBE893}"/>
              </a:ext>
            </a:extLst>
          </p:cNvPr>
          <p:cNvSpPr/>
          <p:nvPr/>
        </p:nvSpPr>
        <p:spPr>
          <a:xfrm>
            <a:off x="7635209" y="4236775"/>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Rectangle: Rounded Corners 191">
            <a:extLst>
              <a:ext uri="{FF2B5EF4-FFF2-40B4-BE49-F238E27FC236}">
                <a16:creationId xmlns:a16="http://schemas.microsoft.com/office/drawing/2014/main" id="{67312378-849D-4FEB-8EDE-CA84F137FB26}"/>
              </a:ext>
            </a:extLst>
          </p:cNvPr>
          <p:cNvSpPr/>
          <p:nvPr/>
        </p:nvSpPr>
        <p:spPr>
          <a:xfrm>
            <a:off x="8565489" y="420471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Rectangle: Rounded Corners 192">
            <a:extLst>
              <a:ext uri="{FF2B5EF4-FFF2-40B4-BE49-F238E27FC236}">
                <a16:creationId xmlns:a16="http://schemas.microsoft.com/office/drawing/2014/main" id="{0DFEFC01-75BF-4168-B153-18EF7F7E0461}"/>
              </a:ext>
            </a:extLst>
          </p:cNvPr>
          <p:cNvSpPr/>
          <p:nvPr/>
        </p:nvSpPr>
        <p:spPr>
          <a:xfrm>
            <a:off x="8565489" y="433028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Rounded Corners 193">
            <a:extLst>
              <a:ext uri="{FF2B5EF4-FFF2-40B4-BE49-F238E27FC236}">
                <a16:creationId xmlns:a16="http://schemas.microsoft.com/office/drawing/2014/main" id="{9E5E99D9-278A-4EE0-B00B-DBE681F54014}"/>
              </a:ext>
            </a:extLst>
          </p:cNvPr>
          <p:cNvSpPr/>
          <p:nvPr/>
        </p:nvSpPr>
        <p:spPr>
          <a:xfrm>
            <a:off x="8565489" y="426750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6FC42359-6A46-4C13-9C8D-C556D3E698E7}"/>
              </a:ext>
            </a:extLst>
          </p:cNvPr>
          <p:cNvSpPr/>
          <p:nvPr/>
        </p:nvSpPr>
        <p:spPr>
          <a:xfrm>
            <a:off x="5550592" y="1594435"/>
            <a:ext cx="951067" cy="271554"/>
          </a:xfrm>
          <a:prstGeom prst="rect">
            <a:avLst/>
          </a:prstGeom>
        </p:spPr>
        <p:txBody>
          <a:bodyPr wrap="none">
            <a:spAutoFit/>
          </a:bodyPr>
          <a:lstStyle/>
          <a:p>
            <a:pPr marL="0" marR="0" lvl="1" indent="0" algn="ctr" defTabSz="896215"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Monolithic</a:t>
            </a:r>
          </a:p>
        </p:txBody>
      </p:sp>
      <p:grpSp>
        <p:nvGrpSpPr>
          <p:cNvPr id="196" name="Group 195">
            <a:extLst>
              <a:ext uri="{FF2B5EF4-FFF2-40B4-BE49-F238E27FC236}">
                <a16:creationId xmlns:a16="http://schemas.microsoft.com/office/drawing/2014/main" id="{5ADC4D44-265F-4889-84F4-78EA83F995C0}"/>
              </a:ext>
            </a:extLst>
          </p:cNvPr>
          <p:cNvGrpSpPr/>
          <p:nvPr/>
        </p:nvGrpSpPr>
        <p:grpSpPr>
          <a:xfrm>
            <a:off x="5642927" y="2411029"/>
            <a:ext cx="766399" cy="766399"/>
            <a:chOff x="3829879" y="2544417"/>
            <a:chExt cx="781878" cy="781878"/>
          </a:xfrm>
        </p:grpSpPr>
        <p:sp>
          <p:nvSpPr>
            <p:cNvPr id="197" name="Rectangle: Rounded Corners 196">
              <a:extLst>
                <a:ext uri="{FF2B5EF4-FFF2-40B4-BE49-F238E27FC236}">
                  <a16:creationId xmlns:a16="http://schemas.microsoft.com/office/drawing/2014/main" id="{145A82BD-96B0-42C8-8954-EB1C50E50B76}"/>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198" name="Group 197">
              <a:extLst>
                <a:ext uri="{FF2B5EF4-FFF2-40B4-BE49-F238E27FC236}">
                  <a16:creationId xmlns:a16="http://schemas.microsoft.com/office/drawing/2014/main" id="{64DEDF94-19D4-4031-852C-CD82FDC5A831}"/>
                </a:ext>
              </a:extLst>
            </p:cNvPr>
            <p:cNvGrpSpPr/>
            <p:nvPr/>
          </p:nvGrpSpPr>
          <p:grpSpPr>
            <a:xfrm>
              <a:off x="3962757" y="2717377"/>
              <a:ext cx="516122" cy="435958"/>
              <a:chOff x="3958213" y="2687192"/>
              <a:chExt cx="516122" cy="435958"/>
            </a:xfrm>
          </p:grpSpPr>
          <p:grpSp>
            <p:nvGrpSpPr>
              <p:cNvPr id="199" name="Group 198">
                <a:extLst>
                  <a:ext uri="{FF2B5EF4-FFF2-40B4-BE49-F238E27FC236}">
                    <a16:creationId xmlns:a16="http://schemas.microsoft.com/office/drawing/2014/main" id="{9EF96089-E271-448F-A852-6F00BF2A4941}"/>
                  </a:ext>
                </a:extLst>
              </p:cNvPr>
              <p:cNvGrpSpPr/>
              <p:nvPr/>
            </p:nvGrpSpPr>
            <p:grpSpPr>
              <a:xfrm>
                <a:off x="4101974" y="2687192"/>
                <a:ext cx="228600" cy="228600"/>
                <a:chOff x="6614096" y="3386015"/>
                <a:chExt cx="182880" cy="182880"/>
              </a:xfrm>
            </p:grpSpPr>
            <p:sp>
              <p:nvSpPr>
                <p:cNvPr id="206" name="Oval 205">
                  <a:extLst>
                    <a:ext uri="{FF2B5EF4-FFF2-40B4-BE49-F238E27FC236}">
                      <a16:creationId xmlns:a16="http://schemas.microsoft.com/office/drawing/2014/main" id="{8E3E8307-76E7-40A0-B187-0845E7457B3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7" name="Oval 206">
                  <a:extLst>
                    <a:ext uri="{FF2B5EF4-FFF2-40B4-BE49-F238E27FC236}">
                      <a16:creationId xmlns:a16="http://schemas.microsoft.com/office/drawing/2014/main" id="{EF44508D-F2C7-4273-B4DD-AF505D364A80}"/>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0" name="Group 199">
                <a:extLst>
                  <a:ext uri="{FF2B5EF4-FFF2-40B4-BE49-F238E27FC236}">
                    <a16:creationId xmlns:a16="http://schemas.microsoft.com/office/drawing/2014/main" id="{93A50504-DFEC-4626-A031-DDC3065E0063}"/>
                  </a:ext>
                </a:extLst>
              </p:cNvPr>
              <p:cNvGrpSpPr/>
              <p:nvPr/>
            </p:nvGrpSpPr>
            <p:grpSpPr>
              <a:xfrm>
                <a:off x="3958213" y="2894550"/>
                <a:ext cx="228600" cy="228600"/>
                <a:chOff x="6614096" y="3386015"/>
                <a:chExt cx="182880" cy="182880"/>
              </a:xfrm>
            </p:grpSpPr>
            <p:sp>
              <p:nvSpPr>
                <p:cNvPr id="204" name="Oval 203">
                  <a:extLst>
                    <a:ext uri="{FF2B5EF4-FFF2-40B4-BE49-F238E27FC236}">
                      <a16:creationId xmlns:a16="http://schemas.microsoft.com/office/drawing/2014/main" id="{D27934E4-648D-45F8-AF60-F7895C129F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Oval 204">
                  <a:extLst>
                    <a:ext uri="{FF2B5EF4-FFF2-40B4-BE49-F238E27FC236}">
                      <a16:creationId xmlns:a16="http://schemas.microsoft.com/office/drawing/2014/main" id="{2D00A378-8830-451B-8660-B57DB034B97E}"/>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1" name="Group 200">
                <a:extLst>
                  <a:ext uri="{FF2B5EF4-FFF2-40B4-BE49-F238E27FC236}">
                    <a16:creationId xmlns:a16="http://schemas.microsoft.com/office/drawing/2014/main" id="{CA493C3B-62DF-4462-BA81-EF794D00B9AE}"/>
                  </a:ext>
                </a:extLst>
              </p:cNvPr>
              <p:cNvGrpSpPr/>
              <p:nvPr/>
            </p:nvGrpSpPr>
            <p:grpSpPr>
              <a:xfrm>
                <a:off x="4245735" y="2894550"/>
                <a:ext cx="228600" cy="228600"/>
                <a:chOff x="6614096" y="3386015"/>
                <a:chExt cx="182880" cy="182880"/>
              </a:xfrm>
            </p:grpSpPr>
            <p:sp>
              <p:nvSpPr>
                <p:cNvPr id="202" name="Oval 201">
                  <a:extLst>
                    <a:ext uri="{FF2B5EF4-FFF2-40B4-BE49-F238E27FC236}">
                      <a16:creationId xmlns:a16="http://schemas.microsoft.com/office/drawing/2014/main" id="{1AAC390A-1ACE-46F9-9075-1A197729BC7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5EAE7E91-EDEE-4A59-91A6-972E6304079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208" name="Rectangle 207">
            <a:extLst>
              <a:ext uri="{FF2B5EF4-FFF2-40B4-BE49-F238E27FC236}">
                <a16:creationId xmlns:a16="http://schemas.microsoft.com/office/drawing/2014/main" id="{1E20559F-96BC-412F-AEA3-79155C13593B}"/>
              </a:ext>
            </a:extLst>
          </p:cNvPr>
          <p:cNvSpPr/>
          <p:nvPr/>
        </p:nvSpPr>
        <p:spPr>
          <a:xfrm>
            <a:off x="5824032" y="2142336"/>
            <a:ext cx="404188" cy="241381"/>
          </a:xfrm>
          <a:prstGeom prst="rect">
            <a:avLst/>
          </a:prstGeom>
        </p:spPr>
        <p:txBody>
          <a:bodyPr wrap="none">
            <a:spAutoFit/>
          </a:bodyPr>
          <a:lstStyle/>
          <a:p>
            <a:pPr marL="0" marR="0" lvl="1"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all" spc="0" normalizeH="0" baseline="0" noProof="0">
                <a:ln>
                  <a:noFill/>
                </a:ln>
                <a:solidFill>
                  <a:srgbClr val="000000"/>
                </a:solidFill>
                <a:effectLst/>
                <a:uLnTx/>
                <a:uFillTx/>
                <a:latin typeface="Segoe UI"/>
                <a:ea typeface="+mn-ea"/>
                <a:cs typeface="+mn-cs"/>
              </a:rPr>
              <a:t>App</a:t>
            </a:r>
          </a:p>
        </p:txBody>
      </p:sp>
      <p:sp>
        <p:nvSpPr>
          <p:cNvPr id="209" name="Rectangle: Rounded Corners 208">
            <a:extLst>
              <a:ext uri="{FF2B5EF4-FFF2-40B4-BE49-F238E27FC236}">
                <a16:creationId xmlns:a16="http://schemas.microsoft.com/office/drawing/2014/main" id="{022B1E0A-321D-4366-B657-41E053631A6C}"/>
              </a:ext>
            </a:extLst>
          </p:cNvPr>
          <p:cNvSpPr/>
          <p:nvPr/>
        </p:nvSpPr>
        <p:spPr>
          <a:xfrm>
            <a:off x="8161916"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210" name="Group 209">
            <a:extLst>
              <a:ext uri="{FF2B5EF4-FFF2-40B4-BE49-F238E27FC236}">
                <a16:creationId xmlns:a16="http://schemas.microsoft.com/office/drawing/2014/main" id="{E3D3ED17-D11F-4438-A50B-C6FCE2B98156}"/>
              </a:ext>
            </a:extLst>
          </p:cNvPr>
          <p:cNvGrpSpPr/>
          <p:nvPr/>
        </p:nvGrpSpPr>
        <p:grpSpPr>
          <a:xfrm>
            <a:off x="8433078" y="2578511"/>
            <a:ext cx="224075" cy="224075"/>
            <a:chOff x="6614096" y="3386015"/>
            <a:chExt cx="182880" cy="182880"/>
          </a:xfrm>
        </p:grpSpPr>
        <p:sp>
          <p:nvSpPr>
            <p:cNvPr id="211" name="Oval 210">
              <a:extLst>
                <a:ext uri="{FF2B5EF4-FFF2-40B4-BE49-F238E27FC236}">
                  <a16:creationId xmlns:a16="http://schemas.microsoft.com/office/drawing/2014/main" id="{2558DC4F-47B4-4804-A1EF-69647965D4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Oval 211">
              <a:extLst>
                <a:ext uri="{FF2B5EF4-FFF2-40B4-BE49-F238E27FC236}">
                  <a16:creationId xmlns:a16="http://schemas.microsoft.com/office/drawing/2014/main" id="{AEC61988-14BD-47FF-8244-BBAD4EA55F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3" name="Group 212">
            <a:extLst>
              <a:ext uri="{FF2B5EF4-FFF2-40B4-BE49-F238E27FC236}">
                <a16:creationId xmlns:a16="http://schemas.microsoft.com/office/drawing/2014/main" id="{1C117B77-F8C2-47EE-B1CA-DE93861B1ED0}"/>
              </a:ext>
            </a:extLst>
          </p:cNvPr>
          <p:cNvGrpSpPr/>
          <p:nvPr/>
        </p:nvGrpSpPr>
        <p:grpSpPr>
          <a:xfrm>
            <a:off x="8292162" y="2781764"/>
            <a:ext cx="224075" cy="224075"/>
            <a:chOff x="6614096" y="3386015"/>
            <a:chExt cx="182880" cy="182880"/>
          </a:xfrm>
        </p:grpSpPr>
        <p:sp>
          <p:nvSpPr>
            <p:cNvPr id="214" name="Oval 213">
              <a:extLst>
                <a:ext uri="{FF2B5EF4-FFF2-40B4-BE49-F238E27FC236}">
                  <a16:creationId xmlns:a16="http://schemas.microsoft.com/office/drawing/2014/main" id="{A9357D86-1556-4207-8073-8C3017B2B04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5" name="Oval 214">
              <a:extLst>
                <a:ext uri="{FF2B5EF4-FFF2-40B4-BE49-F238E27FC236}">
                  <a16:creationId xmlns:a16="http://schemas.microsoft.com/office/drawing/2014/main" id="{7BBAF8E8-5B74-42B4-BD67-DB67FDD2A3F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6" name="Group 215">
            <a:extLst>
              <a:ext uri="{FF2B5EF4-FFF2-40B4-BE49-F238E27FC236}">
                <a16:creationId xmlns:a16="http://schemas.microsoft.com/office/drawing/2014/main" id="{0D55120F-29F3-40FC-B7E3-6A9F35C4A296}"/>
              </a:ext>
            </a:extLst>
          </p:cNvPr>
          <p:cNvGrpSpPr/>
          <p:nvPr/>
        </p:nvGrpSpPr>
        <p:grpSpPr>
          <a:xfrm>
            <a:off x="8573992" y="2781764"/>
            <a:ext cx="224075" cy="224075"/>
            <a:chOff x="6614096" y="3386015"/>
            <a:chExt cx="182880" cy="182880"/>
          </a:xfrm>
        </p:grpSpPr>
        <p:sp>
          <p:nvSpPr>
            <p:cNvPr id="217" name="Oval 216">
              <a:extLst>
                <a:ext uri="{FF2B5EF4-FFF2-40B4-BE49-F238E27FC236}">
                  <a16:creationId xmlns:a16="http://schemas.microsoft.com/office/drawing/2014/main" id="{44304C77-3DE6-4E65-A0C4-4B050A37087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8" name="Oval 217">
              <a:extLst>
                <a:ext uri="{FF2B5EF4-FFF2-40B4-BE49-F238E27FC236}">
                  <a16:creationId xmlns:a16="http://schemas.microsoft.com/office/drawing/2014/main" id="{05615B1A-A0E3-4802-BD32-C09B926312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9" name="Rectangle: Rounded Corners 218">
            <a:extLst>
              <a:ext uri="{FF2B5EF4-FFF2-40B4-BE49-F238E27FC236}">
                <a16:creationId xmlns:a16="http://schemas.microsoft.com/office/drawing/2014/main" id="{A8401C0E-E53B-4E9B-90D9-4731DB5DF0A3}"/>
              </a:ext>
            </a:extLst>
          </p:cNvPr>
          <p:cNvSpPr/>
          <p:nvPr/>
        </p:nvSpPr>
        <p:spPr>
          <a:xfrm>
            <a:off x="9441413" y="2411029"/>
            <a:ext cx="766399" cy="766399"/>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70907C3F-7307-4DCC-8929-111EFE5549B5}"/>
              </a:ext>
            </a:extLst>
          </p:cNvPr>
          <p:cNvGrpSpPr/>
          <p:nvPr/>
        </p:nvGrpSpPr>
        <p:grpSpPr>
          <a:xfrm>
            <a:off x="9712575" y="2578511"/>
            <a:ext cx="224075" cy="224075"/>
            <a:chOff x="6614096" y="3386015"/>
            <a:chExt cx="182880" cy="182880"/>
          </a:xfrm>
        </p:grpSpPr>
        <p:sp>
          <p:nvSpPr>
            <p:cNvPr id="221" name="Oval 220">
              <a:extLst>
                <a:ext uri="{FF2B5EF4-FFF2-40B4-BE49-F238E27FC236}">
                  <a16:creationId xmlns:a16="http://schemas.microsoft.com/office/drawing/2014/main" id="{BB86CFFB-CDD7-473B-8562-D08A4BD462D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221">
              <a:extLst>
                <a:ext uri="{FF2B5EF4-FFF2-40B4-BE49-F238E27FC236}">
                  <a16:creationId xmlns:a16="http://schemas.microsoft.com/office/drawing/2014/main" id="{5FB81A75-D333-4D4B-AC9F-878BFC82613D}"/>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48B9DCA3-85E6-423F-A78F-2B125273ECFF}"/>
              </a:ext>
            </a:extLst>
          </p:cNvPr>
          <p:cNvGrpSpPr/>
          <p:nvPr/>
        </p:nvGrpSpPr>
        <p:grpSpPr>
          <a:xfrm>
            <a:off x="9571660" y="2781764"/>
            <a:ext cx="224075" cy="224075"/>
            <a:chOff x="6614096" y="3386015"/>
            <a:chExt cx="182880" cy="182880"/>
          </a:xfrm>
        </p:grpSpPr>
        <p:sp>
          <p:nvSpPr>
            <p:cNvPr id="224" name="Oval 223">
              <a:extLst>
                <a:ext uri="{FF2B5EF4-FFF2-40B4-BE49-F238E27FC236}">
                  <a16:creationId xmlns:a16="http://schemas.microsoft.com/office/drawing/2014/main" id="{DE2B9124-FC1E-434D-BF5F-AB0D6E35AB02}"/>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5" name="Oval 224">
              <a:extLst>
                <a:ext uri="{FF2B5EF4-FFF2-40B4-BE49-F238E27FC236}">
                  <a16:creationId xmlns:a16="http://schemas.microsoft.com/office/drawing/2014/main" id="{527BE789-D900-4DFD-9B2A-5460B79B3892}"/>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A666695D-1225-4FE7-8FCD-C72B9594111C}"/>
              </a:ext>
            </a:extLst>
          </p:cNvPr>
          <p:cNvGrpSpPr/>
          <p:nvPr/>
        </p:nvGrpSpPr>
        <p:grpSpPr>
          <a:xfrm>
            <a:off x="9853489" y="2781764"/>
            <a:ext cx="224075" cy="224075"/>
            <a:chOff x="6614096" y="3386015"/>
            <a:chExt cx="182880" cy="182880"/>
          </a:xfrm>
        </p:grpSpPr>
        <p:sp>
          <p:nvSpPr>
            <p:cNvPr id="227" name="Oval 226">
              <a:extLst>
                <a:ext uri="{FF2B5EF4-FFF2-40B4-BE49-F238E27FC236}">
                  <a16:creationId xmlns:a16="http://schemas.microsoft.com/office/drawing/2014/main" id="{1397DEDB-3814-4DF2-B204-B7D03E3885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8" name="Oval 227">
              <a:extLst>
                <a:ext uri="{FF2B5EF4-FFF2-40B4-BE49-F238E27FC236}">
                  <a16:creationId xmlns:a16="http://schemas.microsoft.com/office/drawing/2014/main" id="{4155789B-C8A2-49F0-AA7F-4F83D4E4CC7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9" name="Rectangle 228">
            <a:extLst>
              <a:ext uri="{FF2B5EF4-FFF2-40B4-BE49-F238E27FC236}">
                <a16:creationId xmlns:a16="http://schemas.microsoft.com/office/drawing/2014/main" id="{D2501604-170A-403A-8C9A-213735624D2A}"/>
              </a:ext>
            </a:extLst>
          </p:cNvPr>
          <p:cNvSpPr/>
          <p:nvPr/>
        </p:nvSpPr>
        <p:spPr>
          <a:xfrm>
            <a:off x="8343020" y="2147081"/>
            <a:ext cx="404188" cy="241381"/>
          </a:xfrm>
          <a:prstGeom prst="rect">
            <a:avLst/>
          </a:prstGeom>
        </p:spPr>
        <p:txBody>
          <a:bodyPr wrap="none">
            <a:spAutoFit/>
          </a:bodyPr>
          <a:lstStyle/>
          <a:p>
            <a:pPr marL="0" marR="0" lvl="1"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230" name="Rectangle 229">
            <a:extLst>
              <a:ext uri="{FF2B5EF4-FFF2-40B4-BE49-F238E27FC236}">
                <a16:creationId xmlns:a16="http://schemas.microsoft.com/office/drawing/2014/main" id="{6E3A483A-3096-4BD2-9F84-70E3D54F5655}"/>
              </a:ext>
            </a:extLst>
          </p:cNvPr>
          <p:cNvSpPr/>
          <p:nvPr/>
        </p:nvSpPr>
        <p:spPr>
          <a:xfrm>
            <a:off x="9622518" y="2147081"/>
            <a:ext cx="404188" cy="241381"/>
          </a:xfrm>
          <a:prstGeom prst="rect">
            <a:avLst/>
          </a:prstGeom>
        </p:spPr>
        <p:txBody>
          <a:bodyPr wrap="none">
            <a:spAutoFit/>
          </a:bodyPr>
          <a:lstStyle/>
          <a:p>
            <a:pPr marL="0" marR="0" lvl="1" indent="0" algn="ctr" defTabSz="896215" rtl="0" eaLnBrk="1" fontAlgn="auto" latinLnBrk="0" hangingPunct="1">
              <a:lnSpc>
                <a:spcPct val="100000"/>
              </a:lnSpc>
              <a:spcBef>
                <a:spcPts val="0"/>
              </a:spcBef>
              <a:spcAft>
                <a:spcPts val="0"/>
              </a:spcAft>
              <a:buClrTx/>
              <a:buSzTx/>
              <a:buFontTx/>
              <a:buNone/>
              <a:tabLst/>
              <a:defRPr/>
            </a:pPr>
            <a:r>
              <a:rPr kumimoji="0" lang="en-US" sz="980" b="0" i="0" u="none" strike="noStrike" kern="1200" cap="all" spc="0" normalizeH="0" baseline="0" noProof="0">
                <a:ln>
                  <a:noFill/>
                </a:ln>
                <a:solidFill>
                  <a:sysClr val="windowText" lastClr="000000"/>
                </a:solidFill>
                <a:effectLst/>
                <a:uLnTx/>
                <a:uFillTx/>
                <a:latin typeface="Segoe UI"/>
                <a:ea typeface="+mn-ea"/>
                <a:cs typeface="+mn-cs"/>
              </a:rPr>
              <a:t>App</a:t>
            </a:r>
          </a:p>
        </p:txBody>
      </p:sp>
      <p:sp>
        <p:nvSpPr>
          <p:cNvPr id="231" name="Rectangle 230">
            <a:extLst>
              <a:ext uri="{FF2B5EF4-FFF2-40B4-BE49-F238E27FC236}">
                <a16:creationId xmlns:a16="http://schemas.microsoft.com/office/drawing/2014/main" id="{F709F085-9064-4F84-8C45-168A51D9557B}"/>
              </a:ext>
            </a:extLst>
          </p:cNvPr>
          <p:cNvSpPr/>
          <p:nvPr/>
        </p:nvSpPr>
        <p:spPr>
          <a:xfrm>
            <a:off x="8654395" y="1594435"/>
            <a:ext cx="1149830" cy="271554"/>
          </a:xfrm>
          <a:prstGeom prst="rect">
            <a:avLst/>
          </a:prstGeom>
        </p:spPr>
        <p:txBody>
          <a:bodyPr wrap="none">
            <a:spAutoFit/>
          </a:bodyPr>
          <a:lstStyle/>
          <a:p>
            <a:pPr marL="0" marR="0" lvl="1" indent="0" algn="ctr" defTabSz="896215"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Microservices</a:t>
            </a:r>
          </a:p>
        </p:txBody>
      </p:sp>
      <p:sp>
        <p:nvSpPr>
          <p:cNvPr id="232" name="Rectangle 231">
            <a:extLst>
              <a:ext uri="{FF2B5EF4-FFF2-40B4-BE49-F238E27FC236}">
                <a16:creationId xmlns:a16="http://schemas.microsoft.com/office/drawing/2014/main" id="{4682FFF0-F041-4D15-9807-A2B1AD4846A3}"/>
              </a:ext>
            </a:extLst>
          </p:cNvPr>
          <p:cNvSpPr/>
          <p:nvPr/>
        </p:nvSpPr>
        <p:spPr>
          <a:xfrm>
            <a:off x="5183524" y="1789548"/>
            <a:ext cx="1685205" cy="271554"/>
          </a:xfrm>
          <a:prstGeom prst="rect">
            <a:avLst/>
          </a:prstGeom>
        </p:spPr>
        <p:txBody>
          <a:bodyPr wrap="none">
            <a:spAutoFit/>
          </a:bodyPr>
          <a:lstStyle/>
          <a:p>
            <a:pPr marL="0" marR="0" lvl="1"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Large, all-inclusive app</a:t>
            </a:r>
          </a:p>
        </p:txBody>
      </p:sp>
      <p:sp>
        <p:nvSpPr>
          <p:cNvPr id="233" name="Rectangle 232">
            <a:extLst>
              <a:ext uri="{FF2B5EF4-FFF2-40B4-BE49-F238E27FC236}">
                <a16:creationId xmlns:a16="http://schemas.microsoft.com/office/drawing/2014/main" id="{CC6334A8-88CA-4A8E-AD14-82E52852BE3B}"/>
              </a:ext>
            </a:extLst>
          </p:cNvPr>
          <p:cNvSpPr/>
          <p:nvPr/>
        </p:nvSpPr>
        <p:spPr>
          <a:xfrm>
            <a:off x="8218022" y="1789548"/>
            <a:ext cx="2022573" cy="271554"/>
          </a:xfrm>
          <a:prstGeom prst="rect">
            <a:avLst/>
          </a:prstGeom>
        </p:spPr>
        <p:txBody>
          <a:bodyPr wrap="none">
            <a:spAutoFit/>
          </a:bodyPr>
          <a:lstStyle/>
          <a:p>
            <a:pPr marL="0" marR="0" lvl="1" indent="0" algn="ctr" defTabSz="89621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Small, independent services</a:t>
            </a:r>
          </a:p>
        </p:txBody>
      </p:sp>
      <p:sp>
        <p:nvSpPr>
          <p:cNvPr id="234" name="Oval 233">
            <a:extLst>
              <a:ext uri="{FF2B5EF4-FFF2-40B4-BE49-F238E27FC236}">
                <a16:creationId xmlns:a16="http://schemas.microsoft.com/office/drawing/2014/main" id="{6D12A127-F50F-4979-86EE-8592EA639A1D}"/>
              </a:ext>
            </a:extLst>
          </p:cNvPr>
          <p:cNvSpPr/>
          <p:nvPr/>
        </p:nvSpPr>
        <p:spPr>
          <a:xfrm>
            <a:off x="5375332" y="3718516"/>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Rectangle: Rounded Corners 234">
            <a:extLst>
              <a:ext uri="{FF2B5EF4-FFF2-40B4-BE49-F238E27FC236}">
                <a16:creationId xmlns:a16="http://schemas.microsoft.com/office/drawing/2014/main" id="{644C172D-B1EF-4D81-944E-874A4E7B196C}"/>
              </a:ext>
            </a:extLst>
          </p:cNvPr>
          <p:cNvSpPr/>
          <p:nvPr/>
        </p:nvSpPr>
        <p:spPr>
          <a:xfrm>
            <a:off x="6305612" y="368645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Rectangle: Rounded Corners 235">
            <a:extLst>
              <a:ext uri="{FF2B5EF4-FFF2-40B4-BE49-F238E27FC236}">
                <a16:creationId xmlns:a16="http://schemas.microsoft.com/office/drawing/2014/main" id="{041A3291-FA82-49A7-8E65-808021F9DD4F}"/>
              </a:ext>
            </a:extLst>
          </p:cNvPr>
          <p:cNvSpPr/>
          <p:nvPr/>
        </p:nvSpPr>
        <p:spPr>
          <a:xfrm>
            <a:off x="6305612" y="381202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Rectangle: Rounded Corners 236">
            <a:extLst>
              <a:ext uri="{FF2B5EF4-FFF2-40B4-BE49-F238E27FC236}">
                <a16:creationId xmlns:a16="http://schemas.microsoft.com/office/drawing/2014/main" id="{9F74FA47-0E99-4F31-9094-11B46CD8CA0E}"/>
              </a:ext>
            </a:extLst>
          </p:cNvPr>
          <p:cNvSpPr/>
          <p:nvPr/>
        </p:nvSpPr>
        <p:spPr>
          <a:xfrm>
            <a:off x="6305612" y="374924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Oval 237">
            <a:extLst>
              <a:ext uri="{FF2B5EF4-FFF2-40B4-BE49-F238E27FC236}">
                <a16:creationId xmlns:a16="http://schemas.microsoft.com/office/drawing/2014/main" id="{99EB299C-1652-42C5-8636-85BB9EF6DC69}"/>
              </a:ext>
            </a:extLst>
          </p:cNvPr>
          <p:cNvSpPr/>
          <p:nvPr/>
        </p:nvSpPr>
        <p:spPr>
          <a:xfrm>
            <a:off x="5375332" y="4289802"/>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Rectangle: Rounded Corners 238">
            <a:extLst>
              <a:ext uri="{FF2B5EF4-FFF2-40B4-BE49-F238E27FC236}">
                <a16:creationId xmlns:a16="http://schemas.microsoft.com/office/drawing/2014/main" id="{F121B8BD-C336-4D38-B011-BB183A2C3CC0}"/>
              </a:ext>
            </a:extLst>
          </p:cNvPr>
          <p:cNvSpPr/>
          <p:nvPr/>
        </p:nvSpPr>
        <p:spPr>
          <a:xfrm>
            <a:off x="6305612" y="42577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Rectangle: Rounded Corners 239">
            <a:extLst>
              <a:ext uri="{FF2B5EF4-FFF2-40B4-BE49-F238E27FC236}">
                <a16:creationId xmlns:a16="http://schemas.microsoft.com/office/drawing/2014/main" id="{6B1CE161-D728-4358-B6E5-3ADD2396A7B6}"/>
              </a:ext>
            </a:extLst>
          </p:cNvPr>
          <p:cNvSpPr/>
          <p:nvPr/>
        </p:nvSpPr>
        <p:spPr>
          <a:xfrm>
            <a:off x="6305612" y="438331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Rectangle: Rounded Corners 240">
            <a:extLst>
              <a:ext uri="{FF2B5EF4-FFF2-40B4-BE49-F238E27FC236}">
                <a16:creationId xmlns:a16="http://schemas.microsoft.com/office/drawing/2014/main" id="{FE92D626-3D30-4DFB-9EE1-E6A0539B0A01}"/>
              </a:ext>
            </a:extLst>
          </p:cNvPr>
          <p:cNvSpPr/>
          <p:nvPr/>
        </p:nvSpPr>
        <p:spPr>
          <a:xfrm>
            <a:off x="6305612" y="432052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Oval 241">
            <a:extLst>
              <a:ext uri="{FF2B5EF4-FFF2-40B4-BE49-F238E27FC236}">
                <a16:creationId xmlns:a16="http://schemas.microsoft.com/office/drawing/2014/main" id="{EE7E58CC-BB2A-48FB-91B1-F3EEFDCB939A}"/>
              </a:ext>
            </a:extLst>
          </p:cNvPr>
          <p:cNvSpPr/>
          <p:nvPr/>
        </p:nvSpPr>
        <p:spPr>
          <a:xfrm>
            <a:off x="5375332" y="486533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Rectangle: Rounded Corners 242">
            <a:extLst>
              <a:ext uri="{FF2B5EF4-FFF2-40B4-BE49-F238E27FC236}">
                <a16:creationId xmlns:a16="http://schemas.microsoft.com/office/drawing/2014/main" id="{BAC3380C-41D1-425D-A8BE-CA26AA3B74E6}"/>
              </a:ext>
            </a:extLst>
          </p:cNvPr>
          <p:cNvSpPr/>
          <p:nvPr/>
        </p:nvSpPr>
        <p:spPr>
          <a:xfrm>
            <a:off x="6305612" y="4833277"/>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Rectangle: Rounded Corners 243">
            <a:extLst>
              <a:ext uri="{FF2B5EF4-FFF2-40B4-BE49-F238E27FC236}">
                <a16:creationId xmlns:a16="http://schemas.microsoft.com/office/drawing/2014/main" id="{48E4D3AC-F4B6-42D2-B78E-8072779F3671}"/>
              </a:ext>
            </a:extLst>
          </p:cNvPr>
          <p:cNvSpPr/>
          <p:nvPr/>
        </p:nvSpPr>
        <p:spPr>
          <a:xfrm>
            <a:off x="6305612" y="4958844"/>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Rectangle: Rounded Corners 244">
            <a:extLst>
              <a:ext uri="{FF2B5EF4-FFF2-40B4-BE49-F238E27FC236}">
                <a16:creationId xmlns:a16="http://schemas.microsoft.com/office/drawing/2014/main" id="{06F188BF-AF6E-4812-A2E2-A8CBC5B9280E}"/>
              </a:ext>
            </a:extLst>
          </p:cNvPr>
          <p:cNvSpPr/>
          <p:nvPr/>
        </p:nvSpPr>
        <p:spPr>
          <a:xfrm>
            <a:off x="6305612" y="4896061"/>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Oval 245">
            <a:extLst>
              <a:ext uri="{FF2B5EF4-FFF2-40B4-BE49-F238E27FC236}">
                <a16:creationId xmlns:a16="http://schemas.microsoft.com/office/drawing/2014/main" id="{B88AFF70-DA6D-43FF-AB7D-9CEDB5C54729}"/>
              </a:ext>
            </a:extLst>
          </p:cNvPr>
          <p:cNvSpPr/>
          <p:nvPr/>
        </p:nvSpPr>
        <p:spPr>
          <a:xfrm>
            <a:off x="5375332" y="5445114"/>
            <a:ext cx="118941" cy="118941"/>
          </a:xfrm>
          <a:prstGeom prst="ellipse">
            <a:avLst/>
          </a:prstGeom>
          <a:no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Rectangle: Rounded Corners 246">
            <a:extLst>
              <a:ext uri="{FF2B5EF4-FFF2-40B4-BE49-F238E27FC236}">
                <a16:creationId xmlns:a16="http://schemas.microsoft.com/office/drawing/2014/main" id="{09BFB76D-7DF7-4159-9B9F-74B3A66092BC}"/>
              </a:ext>
            </a:extLst>
          </p:cNvPr>
          <p:cNvSpPr/>
          <p:nvPr/>
        </p:nvSpPr>
        <p:spPr>
          <a:xfrm>
            <a:off x="6305612" y="5413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Rectangle: Rounded Corners 247">
            <a:extLst>
              <a:ext uri="{FF2B5EF4-FFF2-40B4-BE49-F238E27FC236}">
                <a16:creationId xmlns:a16="http://schemas.microsoft.com/office/drawing/2014/main" id="{8882D3F5-7090-4167-9043-5454F0185ED7}"/>
              </a:ext>
            </a:extLst>
          </p:cNvPr>
          <p:cNvSpPr/>
          <p:nvPr/>
        </p:nvSpPr>
        <p:spPr>
          <a:xfrm>
            <a:off x="6305612" y="5538623"/>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Rectangle: Rounded Corners 248">
            <a:extLst>
              <a:ext uri="{FF2B5EF4-FFF2-40B4-BE49-F238E27FC236}">
                <a16:creationId xmlns:a16="http://schemas.microsoft.com/office/drawing/2014/main" id="{06184793-8321-4A42-AFA8-D97FBB12C4C5}"/>
              </a:ext>
            </a:extLst>
          </p:cNvPr>
          <p:cNvSpPr/>
          <p:nvPr/>
        </p:nvSpPr>
        <p:spPr>
          <a:xfrm>
            <a:off x="6305612" y="5475840"/>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Rectangle: Rounded Corners 249">
            <a:extLst>
              <a:ext uri="{FF2B5EF4-FFF2-40B4-BE49-F238E27FC236}">
                <a16:creationId xmlns:a16="http://schemas.microsoft.com/office/drawing/2014/main" id="{8C952FB7-130F-45FE-903F-554284DFEDE1}"/>
              </a:ext>
            </a:extLst>
          </p:cNvPr>
          <p:cNvSpPr/>
          <p:nvPr/>
        </p:nvSpPr>
        <p:spPr>
          <a:xfrm>
            <a:off x="8486118" y="334196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Oval 250">
            <a:extLst>
              <a:ext uri="{FF2B5EF4-FFF2-40B4-BE49-F238E27FC236}">
                <a16:creationId xmlns:a16="http://schemas.microsoft.com/office/drawing/2014/main" id="{E079C3F2-BCDE-469E-9C92-60FFEFE3808F}"/>
              </a:ext>
            </a:extLst>
          </p:cNvPr>
          <p:cNvSpPr/>
          <p:nvPr/>
        </p:nvSpPr>
        <p:spPr>
          <a:xfrm>
            <a:off x="8549837" y="3605329"/>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Rectangle: Rounded Corners 251">
            <a:extLst>
              <a:ext uri="{FF2B5EF4-FFF2-40B4-BE49-F238E27FC236}">
                <a16:creationId xmlns:a16="http://schemas.microsoft.com/office/drawing/2014/main" id="{3F813915-B7FE-4A95-BD23-B319C5B570C3}"/>
              </a:ext>
            </a:extLst>
          </p:cNvPr>
          <p:cNvSpPr/>
          <p:nvPr/>
        </p:nvSpPr>
        <p:spPr>
          <a:xfrm>
            <a:off x="9480117" y="357327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Rectangle: Rounded Corners 252">
            <a:extLst>
              <a:ext uri="{FF2B5EF4-FFF2-40B4-BE49-F238E27FC236}">
                <a16:creationId xmlns:a16="http://schemas.microsoft.com/office/drawing/2014/main" id="{A05B78E5-8FA2-46AD-A3E0-C529B352B7B4}"/>
              </a:ext>
            </a:extLst>
          </p:cNvPr>
          <p:cNvSpPr/>
          <p:nvPr/>
        </p:nvSpPr>
        <p:spPr>
          <a:xfrm>
            <a:off x="9480117" y="3698839"/>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Rectangle: Rounded Corners 253">
            <a:extLst>
              <a:ext uri="{FF2B5EF4-FFF2-40B4-BE49-F238E27FC236}">
                <a16:creationId xmlns:a16="http://schemas.microsoft.com/office/drawing/2014/main" id="{FEF5BB9F-87FB-42E3-859E-7BB6AB1627BD}"/>
              </a:ext>
            </a:extLst>
          </p:cNvPr>
          <p:cNvSpPr/>
          <p:nvPr/>
        </p:nvSpPr>
        <p:spPr>
          <a:xfrm>
            <a:off x="9480117" y="3636056"/>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255" name="Group 254">
            <a:extLst>
              <a:ext uri="{FF2B5EF4-FFF2-40B4-BE49-F238E27FC236}">
                <a16:creationId xmlns:a16="http://schemas.microsoft.com/office/drawing/2014/main" id="{AA729A33-18EE-4122-BA88-4A25C7F7B6C7}"/>
              </a:ext>
            </a:extLst>
          </p:cNvPr>
          <p:cNvGrpSpPr/>
          <p:nvPr/>
        </p:nvGrpSpPr>
        <p:grpSpPr>
          <a:xfrm>
            <a:off x="8755392" y="3428373"/>
            <a:ext cx="134445" cy="134445"/>
            <a:chOff x="6614096" y="3386015"/>
            <a:chExt cx="182880" cy="182880"/>
          </a:xfrm>
        </p:grpSpPr>
        <p:sp>
          <p:nvSpPr>
            <p:cNvPr id="256" name="Oval 255">
              <a:extLst>
                <a:ext uri="{FF2B5EF4-FFF2-40B4-BE49-F238E27FC236}">
                  <a16:creationId xmlns:a16="http://schemas.microsoft.com/office/drawing/2014/main" id="{81E1C1D0-EAFB-4137-A857-C968E4D18E2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7" name="Oval 256">
              <a:extLst>
                <a:ext uri="{FF2B5EF4-FFF2-40B4-BE49-F238E27FC236}">
                  <a16:creationId xmlns:a16="http://schemas.microsoft.com/office/drawing/2014/main" id="{D45EE62A-40F3-4E37-B43A-7F184F08F792}"/>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B6DDC14C-001D-446C-AEEB-C25B41E8913F}"/>
              </a:ext>
            </a:extLst>
          </p:cNvPr>
          <p:cNvGrpSpPr/>
          <p:nvPr/>
        </p:nvGrpSpPr>
        <p:grpSpPr>
          <a:xfrm>
            <a:off x="8922481" y="3587176"/>
            <a:ext cx="134445" cy="134445"/>
            <a:chOff x="6614096" y="3386015"/>
            <a:chExt cx="182880" cy="182880"/>
          </a:xfrm>
        </p:grpSpPr>
        <p:sp>
          <p:nvSpPr>
            <p:cNvPr id="259" name="Oval 258">
              <a:extLst>
                <a:ext uri="{FF2B5EF4-FFF2-40B4-BE49-F238E27FC236}">
                  <a16:creationId xmlns:a16="http://schemas.microsoft.com/office/drawing/2014/main" id="{FDE53557-0B66-40D2-9F8C-35DB6DD7336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0" name="Oval 259">
              <a:extLst>
                <a:ext uri="{FF2B5EF4-FFF2-40B4-BE49-F238E27FC236}">
                  <a16:creationId xmlns:a16="http://schemas.microsoft.com/office/drawing/2014/main" id="{7DDDF459-5FCB-4655-818D-A9EAB8E6A81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61DCFCB3-04A2-4FFF-90AA-5AB8E93C0C7D}"/>
              </a:ext>
            </a:extLst>
          </p:cNvPr>
          <p:cNvGrpSpPr/>
          <p:nvPr/>
        </p:nvGrpSpPr>
        <p:grpSpPr>
          <a:xfrm>
            <a:off x="9256661" y="3587176"/>
            <a:ext cx="134445" cy="134445"/>
            <a:chOff x="6614096" y="3386015"/>
            <a:chExt cx="182880" cy="182880"/>
          </a:xfrm>
        </p:grpSpPr>
        <p:sp>
          <p:nvSpPr>
            <p:cNvPr id="262" name="Oval 261">
              <a:extLst>
                <a:ext uri="{FF2B5EF4-FFF2-40B4-BE49-F238E27FC236}">
                  <a16:creationId xmlns:a16="http://schemas.microsoft.com/office/drawing/2014/main" id="{27DFA389-FC7C-4A8C-8BE2-7BAC3563F98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5966F06D-CCCB-42DF-8948-56720E3551C4}"/>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DB91A177-9FDF-4954-B093-53615998069E}"/>
              </a:ext>
            </a:extLst>
          </p:cNvPr>
          <p:cNvGrpSpPr/>
          <p:nvPr/>
        </p:nvGrpSpPr>
        <p:grpSpPr>
          <a:xfrm>
            <a:off x="9089571" y="3428373"/>
            <a:ext cx="134445" cy="134445"/>
            <a:chOff x="6614096" y="3386015"/>
            <a:chExt cx="182880" cy="182880"/>
          </a:xfrm>
        </p:grpSpPr>
        <p:sp>
          <p:nvSpPr>
            <p:cNvPr id="265" name="Oval 264">
              <a:extLst>
                <a:ext uri="{FF2B5EF4-FFF2-40B4-BE49-F238E27FC236}">
                  <a16:creationId xmlns:a16="http://schemas.microsoft.com/office/drawing/2014/main" id="{143B03C8-CE69-44F6-A86B-F7CE3ED568B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6" name="Oval 265">
              <a:extLst>
                <a:ext uri="{FF2B5EF4-FFF2-40B4-BE49-F238E27FC236}">
                  <a16:creationId xmlns:a16="http://schemas.microsoft.com/office/drawing/2014/main" id="{2B3E44C0-BD9F-4A67-9D4A-F72134BB90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67" name="Rectangle: Rounded Corners 266">
            <a:extLst>
              <a:ext uri="{FF2B5EF4-FFF2-40B4-BE49-F238E27FC236}">
                <a16:creationId xmlns:a16="http://schemas.microsoft.com/office/drawing/2014/main" id="{004B58FC-F85B-4810-B3F9-3286A37E288D}"/>
              </a:ext>
            </a:extLst>
          </p:cNvPr>
          <p:cNvSpPr/>
          <p:nvPr/>
        </p:nvSpPr>
        <p:spPr>
          <a:xfrm>
            <a:off x="8486118" y="5250951"/>
            <a:ext cx="1401793" cy="446025"/>
          </a:xfrm>
          <a:prstGeom prst="roundRect">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Oval 267">
            <a:extLst>
              <a:ext uri="{FF2B5EF4-FFF2-40B4-BE49-F238E27FC236}">
                <a16:creationId xmlns:a16="http://schemas.microsoft.com/office/drawing/2014/main" id="{5E8697A2-B4C8-42BE-8D3D-4E630D4A8812}"/>
              </a:ext>
            </a:extLst>
          </p:cNvPr>
          <p:cNvSpPr/>
          <p:nvPr/>
        </p:nvSpPr>
        <p:spPr>
          <a:xfrm>
            <a:off x="8549837" y="5514318"/>
            <a:ext cx="118941" cy="118941"/>
          </a:xfrm>
          <a:prstGeom prst="ellipse">
            <a:avLst/>
          </a:prstGeom>
          <a:solidFill>
            <a:schemeClr val="bg1"/>
          </a:solidFill>
          <a:ln w="12700">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Rectangle: Rounded Corners 268">
            <a:extLst>
              <a:ext uri="{FF2B5EF4-FFF2-40B4-BE49-F238E27FC236}">
                <a16:creationId xmlns:a16="http://schemas.microsoft.com/office/drawing/2014/main" id="{9A9D5FDD-CCD5-4B42-B475-130FAC414CCD}"/>
              </a:ext>
            </a:extLst>
          </p:cNvPr>
          <p:cNvSpPr/>
          <p:nvPr/>
        </p:nvSpPr>
        <p:spPr>
          <a:xfrm>
            <a:off x="9480117" y="5482262"/>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Rectangle: Rounded Corners 269">
            <a:extLst>
              <a:ext uri="{FF2B5EF4-FFF2-40B4-BE49-F238E27FC236}">
                <a16:creationId xmlns:a16="http://schemas.microsoft.com/office/drawing/2014/main" id="{56D80709-7D30-431F-8077-7EB28206FDC5}"/>
              </a:ext>
            </a:extLst>
          </p:cNvPr>
          <p:cNvSpPr/>
          <p:nvPr/>
        </p:nvSpPr>
        <p:spPr>
          <a:xfrm>
            <a:off x="9480117" y="5607828"/>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Rectangle: Rounded Corners 270">
            <a:extLst>
              <a:ext uri="{FF2B5EF4-FFF2-40B4-BE49-F238E27FC236}">
                <a16:creationId xmlns:a16="http://schemas.microsoft.com/office/drawing/2014/main" id="{17E1D2BB-CA19-4E29-8C3B-35243B4AB668}"/>
              </a:ext>
            </a:extLst>
          </p:cNvPr>
          <p:cNvSpPr/>
          <p:nvPr/>
        </p:nvSpPr>
        <p:spPr>
          <a:xfrm>
            <a:off x="9480117" y="5545045"/>
            <a:ext cx="335581" cy="17926"/>
          </a:xfrm>
          <a:prstGeom prst="roundRect">
            <a:avLst>
              <a:gd name="adj" fmla="val 50000"/>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2" name="Group 271">
            <a:extLst>
              <a:ext uri="{FF2B5EF4-FFF2-40B4-BE49-F238E27FC236}">
                <a16:creationId xmlns:a16="http://schemas.microsoft.com/office/drawing/2014/main" id="{F4BEAC74-2652-4CEF-95AE-DF9B608DC562}"/>
              </a:ext>
            </a:extLst>
          </p:cNvPr>
          <p:cNvGrpSpPr/>
          <p:nvPr/>
        </p:nvGrpSpPr>
        <p:grpSpPr>
          <a:xfrm>
            <a:off x="9882311" y="4855712"/>
            <a:ext cx="134445" cy="134445"/>
            <a:chOff x="6614096" y="3386015"/>
            <a:chExt cx="182880" cy="182880"/>
          </a:xfrm>
        </p:grpSpPr>
        <p:sp>
          <p:nvSpPr>
            <p:cNvPr id="273" name="Oval 272">
              <a:extLst>
                <a:ext uri="{FF2B5EF4-FFF2-40B4-BE49-F238E27FC236}">
                  <a16:creationId xmlns:a16="http://schemas.microsoft.com/office/drawing/2014/main" id="{3B9BF1A7-E1C7-4D45-92EC-57F3F2BA7C7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4" name="Oval 273">
              <a:extLst>
                <a:ext uri="{FF2B5EF4-FFF2-40B4-BE49-F238E27FC236}">
                  <a16:creationId xmlns:a16="http://schemas.microsoft.com/office/drawing/2014/main" id="{D431636C-7373-476F-9C28-9B1F63C84CD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5" name="Group 274">
            <a:extLst>
              <a:ext uri="{FF2B5EF4-FFF2-40B4-BE49-F238E27FC236}">
                <a16:creationId xmlns:a16="http://schemas.microsoft.com/office/drawing/2014/main" id="{325D7906-31D5-4DBA-A255-F0B8ED4FB4DD}"/>
              </a:ext>
            </a:extLst>
          </p:cNvPr>
          <p:cNvGrpSpPr/>
          <p:nvPr/>
        </p:nvGrpSpPr>
        <p:grpSpPr>
          <a:xfrm>
            <a:off x="9974734" y="4710186"/>
            <a:ext cx="134445" cy="134445"/>
            <a:chOff x="6614096" y="3386015"/>
            <a:chExt cx="182880" cy="182880"/>
          </a:xfrm>
        </p:grpSpPr>
        <p:sp>
          <p:nvSpPr>
            <p:cNvPr id="276" name="Oval 275">
              <a:extLst>
                <a:ext uri="{FF2B5EF4-FFF2-40B4-BE49-F238E27FC236}">
                  <a16:creationId xmlns:a16="http://schemas.microsoft.com/office/drawing/2014/main" id="{8055E64F-04F1-4B5F-B12C-B7ADDB735C3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Oval 276">
              <a:extLst>
                <a:ext uri="{FF2B5EF4-FFF2-40B4-BE49-F238E27FC236}">
                  <a16:creationId xmlns:a16="http://schemas.microsoft.com/office/drawing/2014/main" id="{C90BB419-D6F3-4908-84F6-244BE640F83F}"/>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8" name="Group 277">
            <a:extLst>
              <a:ext uri="{FF2B5EF4-FFF2-40B4-BE49-F238E27FC236}">
                <a16:creationId xmlns:a16="http://schemas.microsoft.com/office/drawing/2014/main" id="{F5FAE697-0913-4F91-A088-EE40DB257CD3}"/>
              </a:ext>
            </a:extLst>
          </p:cNvPr>
          <p:cNvGrpSpPr/>
          <p:nvPr/>
        </p:nvGrpSpPr>
        <p:grpSpPr>
          <a:xfrm>
            <a:off x="10067157" y="4855712"/>
            <a:ext cx="134445" cy="134445"/>
            <a:chOff x="6614096" y="3386015"/>
            <a:chExt cx="182880" cy="182880"/>
          </a:xfrm>
        </p:grpSpPr>
        <p:sp>
          <p:nvSpPr>
            <p:cNvPr id="279" name="Oval 278">
              <a:extLst>
                <a:ext uri="{FF2B5EF4-FFF2-40B4-BE49-F238E27FC236}">
                  <a16:creationId xmlns:a16="http://schemas.microsoft.com/office/drawing/2014/main" id="{EA3ACD01-55DB-4747-A600-93E62B55895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Oval 279">
              <a:extLst>
                <a:ext uri="{FF2B5EF4-FFF2-40B4-BE49-F238E27FC236}">
                  <a16:creationId xmlns:a16="http://schemas.microsoft.com/office/drawing/2014/main" id="{3DE97D18-3038-434F-8CCD-F6D9795A940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1" name="Group 280">
            <a:extLst>
              <a:ext uri="{FF2B5EF4-FFF2-40B4-BE49-F238E27FC236}">
                <a16:creationId xmlns:a16="http://schemas.microsoft.com/office/drawing/2014/main" id="{2F891B17-7FB4-445C-AF49-E0672BBC9779}"/>
              </a:ext>
            </a:extLst>
          </p:cNvPr>
          <p:cNvGrpSpPr/>
          <p:nvPr/>
        </p:nvGrpSpPr>
        <p:grpSpPr>
          <a:xfrm>
            <a:off x="9775032" y="4148186"/>
            <a:ext cx="134445" cy="134445"/>
            <a:chOff x="6614096" y="3386015"/>
            <a:chExt cx="182880" cy="182880"/>
          </a:xfrm>
        </p:grpSpPr>
        <p:sp>
          <p:nvSpPr>
            <p:cNvPr id="282" name="Oval 281">
              <a:extLst>
                <a:ext uri="{FF2B5EF4-FFF2-40B4-BE49-F238E27FC236}">
                  <a16:creationId xmlns:a16="http://schemas.microsoft.com/office/drawing/2014/main" id="{55C3B6EB-5DE9-4659-98E9-8610D336DAA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3" name="Oval 282">
              <a:extLst>
                <a:ext uri="{FF2B5EF4-FFF2-40B4-BE49-F238E27FC236}">
                  <a16:creationId xmlns:a16="http://schemas.microsoft.com/office/drawing/2014/main" id="{B6A1DD64-7F9C-4E31-95B7-58BBCA37E4F8}"/>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002879F6-B43F-4C94-8790-3A8DF7C402BA}"/>
              </a:ext>
            </a:extLst>
          </p:cNvPr>
          <p:cNvGrpSpPr/>
          <p:nvPr/>
        </p:nvGrpSpPr>
        <p:grpSpPr>
          <a:xfrm>
            <a:off x="9949815" y="4148186"/>
            <a:ext cx="134445" cy="134445"/>
            <a:chOff x="6614096" y="3386015"/>
            <a:chExt cx="182880" cy="182880"/>
          </a:xfrm>
        </p:grpSpPr>
        <p:sp>
          <p:nvSpPr>
            <p:cNvPr id="285" name="Oval 284">
              <a:extLst>
                <a:ext uri="{FF2B5EF4-FFF2-40B4-BE49-F238E27FC236}">
                  <a16:creationId xmlns:a16="http://schemas.microsoft.com/office/drawing/2014/main" id="{F2A6EF99-D3A8-4975-8783-018037F32FA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Oval 285">
              <a:extLst>
                <a:ext uri="{FF2B5EF4-FFF2-40B4-BE49-F238E27FC236}">
                  <a16:creationId xmlns:a16="http://schemas.microsoft.com/office/drawing/2014/main" id="{D988C1AC-FD79-4EE8-8C07-CE2472643C1A}"/>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8E3A15FC-EBB0-4C42-BB25-4AD681D3B897}"/>
              </a:ext>
            </a:extLst>
          </p:cNvPr>
          <p:cNvGrpSpPr/>
          <p:nvPr/>
        </p:nvGrpSpPr>
        <p:grpSpPr>
          <a:xfrm>
            <a:off x="10124597" y="4148186"/>
            <a:ext cx="134445" cy="134445"/>
            <a:chOff x="6614096" y="3386015"/>
            <a:chExt cx="182880" cy="182880"/>
          </a:xfrm>
        </p:grpSpPr>
        <p:sp>
          <p:nvSpPr>
            <p:cNvPr id="288" name="Oval 287">
              <a:extLst>
                <a:ext uri="{FF2B5EF4-FFF2-40B4-BE49-F238E27FC236}">
                  <a16:creationId xmlns:a16="http://schemas.microsoft.com/office/drawing/2014/main" id="{1301A296-281C-4824-88A5-9413D50D5D0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9" name="Oval 288">
              <a:extLst>
                <a:ext uri="{FF2B5EF4-FFF2-40B4-BE49-F238E27FC236}">
                  <a16:creationId xmlns:a16="http://schemas.microsoft.com/office/drawing/2014/main" id="{C23906C7-D414-4B9B-859F-02DE132FA727}"/>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0" name="Group 289">
            <a:extLst>
              <a:ext uri="{FF2B5EF4-FFF2-40B4-BE49-F238E27FC236}">
                <a16:creationId xmlns:a16="http://schemas.microsoft.com/office/drawing/2014/main" id="{058FD61D-B2B6-4516-B942-ED2D64113BF0}"/>
              </a:ext>
            </a:extLst>
          </p:cNvPr>
          <p:cNvGrpSpPr/>
          <p:nvPr/>
        </p:nvGrpSpPr>
        <p:grpSpPr>
          <a:xfrm>
            <a:off x="7840418" y="4049854"/>
            <a:ext cx="134445" cy="134445"/>
            <a:chOff x="6614096" y="3386015"/>
            <a:chExt cx="182880" cy="182880"/>
          </a:xfrm>
        </p:grpSpPr>
        <p:sp>
          <p:nvSpPr>
            <p:cNvPr id="291" name="Oval 290">
              <a:extLst>
                <a:ext uri="{FF2B5EF4-FFF2-40B4-BE49-F238E27FC236}">
                  <a16:creationId xmlns:a16="http://schemas.microsoft.com/office/drawing/2014/main" id="{15B230F1-7713-4C61-BF7C-E1A61BFB410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2" name="Oval 291">
              <a:extLst>
                <a:ext uri="{FF2B5EF4-FFF2-40B4-BE49-F238E27FC236}">
                  <a16:creationId xmlns:a16="http://schemas.microsoft.com/office/drawing/2014/main" id="{1A14D292-D740-4E95-A589-9A2CA2F745B1}"/>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3" name="Group 292">
            <a:extLst>
              <a:ext uri="{FF2B5EF4-FFF2-40B4-BE49-F238E27FC236}">
                <a16:creationId xmlns:a16="http://schemas.microsoft.com/office/drawing/2014/main" id="{9DFB53E4-56CD-4F6B-BD97-01585E41BEC9}"/>
              </a:ext>
            </a:extLst>
          </p:cNvPr>
          <p:cNvGrpSpPr/>
          <p:nvPr/>
        </p:nvGrpSpPr>
        <p:grpSpPr>
          <a:xfrm>
            <a:off x="8019582" y="4056636"/>
            <a:ext cx="134445" cy="134445"/>
            <a:chOff x="6614096" y="3386015"/>
            <a:chExt cx="182880" cy="182880"/>
          </a:xfrm>
        </p:grpSpPr>
        <p:sp>
          <p:nvSpPr>
            <p:cNvPr id="294" name="Oval 293">
              <a:extLst>
                <a:ext uri="{FF2B5EF4-FFF2-40B4-BE49-F238E27FC236}">
                  <a16:creationId xmlns:a16="http://schemas.microsoft.com/office/drawing/2014/main" id="{F126B3F1-1BD4-4556-B670-B6CD80AB5DB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5" name="Oval 294">
              <a:extLst>
                <a:ext uri="{FF2B5EF4-FFF2-40B4-BE49-F238E27FC236}">
                  <a16:creationId xmlns:a16="http://schemas.microsoft.com/office/drawing/2014/main" id="{530337ED-D9B9-4036-9C1D-59BF4519D1D7}"/>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6" name="Group 295">
            <a:extLst>
              <a:ext uri="{FF2B5EF4-FFF2-40B4-BE49-F238E27FC236}">
                <a16:creationId xmlns:a16="http://schemas.microsoft.com/office/drawing/2014/main" id="{21AE794A-2C2E-404F-B547-189085239305}"/>
              </a:ext>
            </a:extLst>
          </p:cNvPr>
          <p:cNvGrpSpPr/>
          <p:nvPr/>
        </p:nvGrpSpPr>
        <p:grpSpPr>
          <a:xfrm>
            <a:off x="8225184" y="4053185"/>
            <a:ext cx="134445" cy="134445"/>
            <a:chOff x="6614096" y="3386015"/>
            <a:chExt cx="182880" cy="182880"/>
          </a:xfrm>
        </p:grpSpPr>
        <p:sp>
          <p:nvSpPr>
            <p:cNvPr id="297" name="Oval 296">
              <a:extLst>
                <a:ext uri="{FF2B5EF4-FFF2-40B4-BE49-F238E27FC236}">
                  <a16:creationId xmlns:a16="http://schemas.microsoft.com/office/drawing/2014/main" id="{6B70D79D-0524-4849-BD41-719FF3DF530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8" name="Oval 297">
              <a:extLst>
                <a:ext uri="{FF2B5EF4-FFF2-40B4-BE49-F238E27FC236}">
                  <a16:creationId xmlns:a16="http://schemas.microsoft.com/office/drawing/2014/main" id="{37B0C302-A769-44C8-BA95-624C42CB677A}"/>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99" name="Group 298">
            <a:extLst>
              <a:ext uri="{FF2B5EF4-FFF2-40B4-BE49-F238E27FC236}">
                <a16:creationId xmlns:a16="http://schemas.microsoft.com/office/drawing/2014/main" id="{83136664-30DB-4B4D-8A79-AFFE3AB06EC9}"/>
              </a:ext>
            </a:extLst>
          </p:cNvPr>
          <p:cNvGrpSpPr/>
          <p:nvPr/>
        </p:nvGrpSpPr>
        <p:grpSpPr>
          <a:xfrm>
            <a:off x="7921200" y="4217302"/>
            <a:ext cx="134445" cy="134445"/>
            <a:chOff x="6614096" y="3386015"/>
            <a:chExt cx="182880" cy="182880"/>
          </a:xfrm>
        </p:grpSpPr>
        <p:sp>
          <p:nvSpPr>
            <p:cNvPr id="300" name="Oval 299">
              <a:extLst>
                <a:ext uri="{FF2B5EF4-FFF2-40B4-BE49-F238E27FC236}">
                  <a16:creationId xmlns:a16="http://schemas.microsoft.com/office/drawing/2014/main" id="{A1DDADBC-19C0-46CA-BF77-5E64E59DC0D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1" name="Oval 300">
              <a:extLst>
                <a:ext uri="{FF2B5EF4-FFF2-40B4-BE49-F238E27FC236}">
                  <a16:creationId xmlns:a16="http://schemas.microsoft.com/office/drawing/2014/main" id="{D1762D4E-0595-4E3F-B599-718118C937E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2" name="Group 301">
            <a:extLst>
              <a:ext uri="{FF2B5EF4-FFF2-40B4-BE49-F238E27FC236}">
                <a16:creationId xmlns:a16="http://schemas.microsoft.com/office/drawing/2014/main" id="{8AE42772-0D2D-4FC6-99A7-464E96083639}"/>
              </a:ext>
            </a:extLst>
          </p:cNvPr>
          <p:cNvGrpSpPr/>
          <p:nvPr/>
        </p:nvGrpSpPr>
        <p:grpSpPr>
          <a:xfrm>
            <a:off x="8116507" y="4226723"/>
            <a:ext cx="134445" cy="134445"/>
            <a:chOff x="6614096" y="3386015"/>
            <a:chExt cx="182880" cy="182880"/>
          </a:xfrm>
        </p:grpSpPr>
        <p:sp>
          <p:nvSpPr>
            <p:cNvPr id="303" name="Oval 302">
              <a:extLst>
                <a:ext uri="{FF2B5EF4-FFF2-40B4-BE49-F238E27FC236}">
                  <a16:creationId xmlns:a16="http://schemas.microsoft.com/office/drawing/2014/main" id="{BA93EE6B-1998-4497-8A47-9117069A654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4" name="Oval 303">
              <a:extLst>
                <a:ext uri="{FF2B5EF4-FFF2-40B4-BE49-F238E27FC236}">
                  <a16:creationId xmlns:a16="http://schemas.microsoft.com/office/drawing/2014/main" id="{A370269D-0D9B-42AD-B100-9DDAA1575745}"/>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5" name="Group 304">
            <a:extLst>
              <a:ext uri="{FF2B5EF4-FFF2-40B4-BE49-F238E27FC236}">
                <a16:creationId xmlns:a16="http://schemas.microsoft.com/office/drawing/2014/main" id="{BD31FBCB-69DC-4F4B-8563-28551B7E674A}"/>
              </a:ext>
            </a:extLst>
          </p:cNvPr>
          <p:cNvGrpSpPr/>
          <p:nvPr/>
        </p:nvGrpSpPr>
        <p:grpSpPr>
          <a:xfrm>
            <a:off x="7959097" y="4786852"/>
            <a:ext cx="134445" cy="134445"/>
            <a:chOff x="6614096" y="3386015"/>
            <a:chExt cx="182880" cy="182880"/>
          </a:xfrm>
        </p:grpSpPr>
        <p:sp>
          <p:nvSpPr>
            <p:cNvPr id="306" name="Oval 305">
              <a:extLst>
                <a:ext uri="{FF2B5EF4-FFF2-40B4-BE49-F238E27FC236}">
                  <a16:creationId xmlns:a16="http://schemas.microsoft.com/office/drawing/2014/main" id="{710F4BDC-33BA-4872-819C-E05761DB407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7" name="Oval 306">
              <a:extLst>
                <a:ext uri="{FF2B5EF4-FFF2-40B4-BE49-F238E27FC236}">
                  <a16:creationId xmlns:a16="http://schemas.microsoft.com/office/drawing/2014/main" id="{630CC208-4649-4DDF-A75E-37A8A916DF64}"/>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8" name="Group 307">
            <a:extLst>
              <a:ext uri="{FF2B5EF4-FFF2-40B4-BE49-F238E27FC236}">
                <a16:creationId xmlns:a16="http://schemas.microsoft.com/office/drawing/2014/main" id="{DFAF6DEE-F277-47D9-9BB3-3E03FC0453C3}"/>
              </a:ext>
            </a:extLst>
          </p:cNvPr>
          <p:cNvGrpSpPr/>
          <p:nvPr/>
        </p:nvGrpSpPr>
        <p:grpSpPr>
          <a:xfrm>
            <a:off x="8145274" y="4786852"/>
            <a:ext cx="134445" cy="134445"/>
            <a:chOff x="6614096" y="3386015"/>
            <a:chExt cx="182880" cy="182880"/>
          </a:xfrm>
        </p:grpSpPr>
        <p:sp>
          <p:nvSpPr>
            <p:cNvPr id="309" name="Oval 308">
              <a:extLst>
                <a:ext uri="{FF2B5EF4-FFF2-40B4-BE49-F238E27FC236}">
                  <a16:creationId xmlns:a16="http://schemas.microsoft.com/office/drawing/2014/main" id="{E9FAC9FF-C378-458F-87DC-D08F0FE0F8C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Oval 309">
              <a:extLst>
                <a:ext uri="{FF2B5EF4-FFF2-40B4-BE49-F238E27FC236}">
                  <a16:creationId xmlns:a16="http://schemas.microsoft.com/office/drawing/2014/main" id="{C0086B47-38D2-43C1-A0EF-06CA78E1675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1" name="Group 310">
            <a:extLst>
              <a:ext uri="{FF2B5EF4-FFF2-40B4-BE49-F238E27FC236}">
                <a16:creationId xmlns:a16="http://schemas.microsoft.com/office/drawing/2014/main" id="{32248E4D-2375-4441-91AA-0B87BEFE0BAE}"/>
              </a:ext>
            </a:extLst>
          </p:cNvPr>
          <p:cNvGrpSpPr/>
          <p:nvPr/>
        </p:nvGrpSpPr>
        <p:grpSpPr>
          <a:xfrm>
            <a:off x="8920749" y="5335726"/>
            <a:ext cx="134445" cy="134445"/>
            <a:chOff x="6614096" y="3386015"/>
            <a:chExt cx="182880" cy="182880"/>
          </a:xfrm>
        </p:grpSpPr>
        <p:sp>
          <p:nvSpPr>
            <p:cNvPr id="312" name="Oval 311">
              <a:extLst>
                <a:ext uri="{FF2B5EF4-FFF2-40B4-BE49-F238E27FC236}">
                  <a16:creationId xmlns:a16="http://schemas.microsoft.com/office/drawing/2014/main" id="{EB863A8B-BFB5-4F10-BB7A-AE2BDA68853F}"/>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3" name="Oval 312">
              <a:extLst>
                <a:ext uri="{FF2B5EF4-FFF2-40B4-BE49-F238E27FC236}">
                  <a16:creationId xmlns:a16="http://schemas.microsoft.com/office/drawing/2014/main" id="{9B77F006-5ACD-4EEB-9C06-B703F3AE3A99}"/>
                </a:ext>
              </a:extLst>
            </p:cNvPr>
            <p:cNvSpPr/>
            <p:nvPr/>
          </p:nvSpPr>
          <p:spPr>
            <a:xfrm>
              <a:off x="6636956" y="3408875"/>
              <a:ext cx="137160" cy="137160"/>
            </a:xfrm>
            <a:prstGeom prst="ellipse">
              <a:avLst/>
            </a:prstGeom>
            <a:solidFill>
              <a:srgbClr val="0031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4" name="Group 313">
            <a:extLst>
              <a:ext uri="{FF2B5EF4-FFF2-40B4-BE49-F238E27FC236}">
                <a16:creationId xmlns:a16="http://schemas.microsoft.com/office/drawing/2014/main" id="{B0BD9D95-1851-4F46-A0D7-3AC5AEF76B0C}"/>
              </a:ext>
            </a:extLst>
          </p:cNvPr>
          <p:cNvGrpSpPr/>
          <p:nvPr/>
        </p:nvGrpSpPr>
        <p:grpSpPr>
          <a:xfrm>
            <a:off x="8920749" y="5505814"/>
            <a:ext cx="134445" cy="134445"/>
            <a:chOff x="6614096" y="3386015"/>
            <a:chExt cx="182880" cy="182880"/>
          </a:xfrm>
        </p:grpSpPr>
        <p:sp>
          <p:nvSpPr>
            <p:cNvPr id="315" name="Oval 314">
              <a:extLst>
                <a:ext uri="{FF2B5EF4-FFF2-40B4-BE49-F238E27FC236}">
                  <a16:creationId xmlns:a16="http://schemas.microsoft.com/office/drawing/2014/main" id="{3C6D5584-CB0D-47A7-8E08-72513B419A46}"/>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6" name="Oval 315">
              <a:extLst>
                <a:ext uri="{FF2B5EF4-FFF2-40B4-BE49-F238E27FC236}">
                  <a16:creationId xmlns:a16="http://schemas.microsoft.com/office/drawing/2014/main" id="{79B7568E-DEA8-4B4C-93B8-AE997FCA872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7" name="Group 316">
            <a:extLst>
              <a:ext uri="{FF2B5EF4-FFF2-40B4-BE49-F238E27FC236}">
                <a16:creationId xmlns:a16="http://schemas.microsoft.com/office/drawing/2014/main" id="{8DEF8048-254E-45F1-9DC0-7B71762842AE}"/>
              </a:ext>
            </a:extLst>
          </p:cNvPr>
          <p:cNvGrpSpPr/>
          <p:nvPr/>
        </p:nvGrpSpPr>
        <p:grpSpPr>
          <a:xfrm>
            <a:off x="9102608" y="5335726"/>
            <a:ext cx="134445" cy="134445"/>
            <a:chOff x="6614096" y="3386015"/>
            <a:chExt cx="182880" cy="182880"/>
          </a:xfrm>
        </p:grpSpPr>
        <p:sp>
          <p:nvSpPr>
            <p:cNvPr id="318" name="Oval 317">
              <a:extLst>
                <a:ext uri="{FF2B5EF4-FFF2-40B4-BE49-F238E27FC236}">
                  <a16:creationId xmlns:a16="http://schemas.microsoft.com/office/drawing/2014/main" id="{864B6BB3-BE97-454F-BF76-6A34E5C77DF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9" name="Oval 318">
              <a:extLst>
                <a:ext uri="{FF2B5EF4-FFF2-40B4-BE49-F238E27FC236}">
                  <a16:creationId xmlns:a16="http://schemas.microsoft.com/office/drawing/2014/main" id="{8ADBF08D-92B2-4FBF-93E7-92251DFE735C}"/>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0" name="Group 319">
            <a:extLst>
              <a:ext uri="{FF2B5EF4-FFF2-40B4-BE49-F238E27FC236}">
                <a16:creationId xmlns:a16="http://schemas.microsoft.com/office/drawing/2014/main" id="{B53A7DF0-AE72-4460-8936-DC716FD9CECB}"/>
              </a:ext>
            </a:extLst>
          </p:cNvPr>
          <p:cNvGrpSpPr/>
          <p:nvPr/>
        </p:nvGrpSpPr>
        <p:grpSpPr>
          <a:xfrm>
            <a:off x="9102608" y="5505814"/>
            <a:ext cx="134445" cy="134445"/>
            <a:chOff x="6614096" y="3386015"/>
            <a:chExt cx="182880" cy="182880"/>
          </a:xfrm>
        </p:grpSpPr>
        <p:sp>
          <p:nvSpPr>
            <p:cNvPr id="321" name="Oval 320">
              <a:extLst>
                <a:ext uri="{FF2B5EF4-FFF2-40B4-BE49-F238E27FC236}">
                  <a16:creationId xmlns:a16="http://schemas.microsoft.com/office/drawing/2014/main" id="{7111DF7D-7ACE-43F5-A1EB-7355874B62F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2" name="Oval 321">
              <a:extLst>
                <a:ext uri="{FF2B5EF4-FFF2-40B4-BE49-F238E27FC236}">
                  <a16:creationId xmlns:a16="http://schemas.microsoft.com/office/drawing/2014/main" id="{E2FF8182-C78D-4699-A125-83E2A395B3B3}"/>
                </a:ext>
              </a:extLst>
            </p:cNvPr>
            <p:cNvSpPr/>
            <p:nvPr/>
          </p:nvSpPr>
          <p:spPr>
            <a:xfrm>
              <a:off x="6636956" y="340887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3" name="Group 322">
            <a:extLst>
              <a:ext uri="{FF2B5EF4-FFF2-40B4-BE49-F238E27FC236}">
                <a16:creationId xmlns:a16="http://schemas.microsoft.com/office/drawing/2014/main" id="{A0E16364-942E-4C52-B888-B5D05677F1ED}"/>
              </a:ext>
            </a:extLst>
          </p:cNvPr>
          <p:cNvGrpSpPr/>
          <p:nvPr/>
        </p:nvGrpSpPr>
        <p:grpSpPr>
          <a:xfrm>
            <a:off x="5736547" y="3539876"/>
            <a:ext cx="281478" cy="281478"/>
            <a:chOff x="3829879" y="2544417"/>
            <a:chExt cx="781878" cy="781878"/>
          </a:xfrm>
        </p:grpSpPr>
        <p:sp>
          <p:nvSpPr>
            <p:cNvPr id="324" name="Rectangle: Rounded Corners 323">
              <a:extLst>
                <a:ext uri="{FF2B5EF4-FFF2-40B4-BE49-F238E27FC236}">
                  <a16:creationId xmlns:a16="http://schemas.microsoft.com/office/drawing/2014/main" id="{5135DFB3-149C-43D4-B137-3F137536A40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8A5661FC-5B70-450B-93C5-C0E2E5CBB926}"/>
                </a:ext>
              </a:extLst>
            </p:cNvPr>
            <p:cNvGrpSpPr/>
            <p:nvPr/>
          </p:nvGrpSpPr>
          <p:grpSpPr>
            <a:xfrm>
              <a:off x="3962757" y="2717377"/>
              <a:ext cx="516122" cy="435958"/>
              <a:chOff x="3958213" y="2687192"/>
              <a:chExt cx="516122" cy="435958"/>
            </a:xfrm>
          </p:grpSpPr>
          <p:grpSp>
            <p:nvGrpSpPr>
              <p:cNvPr id="326" name="Group 325">
                <a:extLst>
                  <a:ext uri="{FF2B5EF4-FFF2-40B4-BE49-F238E27FC236}">
                    <a16:creationId xmlns:a16="http://schemas.microsoft.com/office/drawing/2014/main" id="{D4A78205-E3E3-4177-B8A4-286DFC96E9EE}"/>
                  </a:ext>
                </a:extLst>
              </p:cNvPr>
              <p:cNvGrpSpPr/>
              <p:nvPr/>
            </p:nvGrpSpPr>
            <p:grpSpPr>
              <a:xfrm>
                <a:off x="4101974" y="2687192"/>
                <a:ext cx="228600" cy="228600"/>
                <a:chOff x="6614096" y="3386015"/>
                <a:chExt cx="182880" cy="182880"/>
              </a:xfrm>
            </p:grpSpPr>
            <p:sp>
              <p:nvSpPr>
                <p:cNvPr id="333" name="Oval 332">
                  <a:extLst>
                    <a:ext uri="{FF2B5EF4-FFF2-40B4-BE49-F238E27FC236}">
                      <a16:creationId xmlns:a16="http://schemas.microsoft.com/office/drawing/2014/main" id="{6AEA598C-CE8B-438E-BBE6-70F57296095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4" name="Oval 333">
                  <a:extLst>
                    <a:ext uri="{FF2B5EF4-FFF2-40B4-BE49-F238E27FC236}">
                      <a16:creationId xmlns:a16="http://schemas.microsoft.com/office/drawing/2014/main" id="{D96EA536-2C3E-4466-AC1D-D1A1FC525E9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7" name="Group 326">
                <a:extLst>
                  <a:ext uri="{FF2B5EF4-FFF2-40B4-BE49-F238E27FC236}">
                    <a16:creationId xmlns:a16="http://schemas.microsoft.com/office/drawing/2014/main" id="{2512F131-9AF0-47EB-9504-2E6C867DCDBE}"/>
                  </a:ext>
                </a:extLst>
              </p:cNvPr>
              <p:cNvGrpSpPr/>
              <p:nvPr/>
            </p:nvGrpSpPr>
            <p:grpSpPr>
              <a:xfrm>
                <a:off x="3958213" y="2894550"/>
                <a:ext cx="228600" cy="228600"/>
                <a:chOff x="6614096" y="3386015"/>
                <a:chExt cx="182880" cy="182880"/>
              </a:xfrm>
            </p:grpSpPr>
            <p:sp>
              <p:nvSpPr>
                <p:cNvPr id="331" name="Oval 330">
                  <a:extLst>
                    <a:ext uri="{FF2B5EF4-FFF2-40B4-BE49-F238E27FC236}">
                      <a16:creationId xmlns:a16="http://schemas.microsoft.com/office/drawing/2014/main" id="{771CF042-849B-45DF-B317-2E7B237589D5}"/>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2" name="Oval 331">
                  <a:extLst>
                    <a:ext uri="{FF2B5EF4-FFF2-40B4-BE49-F238E27FC236}">
                      <a16:creationId xmlns:a16="http://schemas.microsoft.com/office/drawing/2014/main" id="{D83D5372-D853-4EB1-8295-ED003099EA43}"/>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8" name="Group 327">
                <a:extLst>
                  <a:ext uri="{FF2B5EF4-FFF2-40B4-BE49-F238E27FC236}">
                    <a16:creationId xmlns:a16="http://schemas.microsoft.com/office/drawing/2014/main" id="{1EAB659F-542C-4CFB-A1F0-CFDCE060828D}"/>
                  </a:ext>
                </a:extLst>
              </p:cNvPr>
              <p:cNvGrpSpPr/>
              <p:nvPr/>
            </p:nvGrpSpPr>
            <p:grpSpPr>
              <a:xfrm>
                <a:off x="4245735" y="2894550"/>
                <a:ext cx="228600" cy="228600"/>
                <a:chOff x="6614096" y="3386015"/>
                <a:chExt cx="182880" cy="182880"/>
              </a:xfrm>
            </p:grpSpPr>
            <p:sp>
              <p:nvSpPr>
                <p:cNvPr id="329" name="Oval 328">
                  <a:extLst>
                    <a:ext uri="{FF2B5EF4-FFF2-40B4-BE49-F238E27FC236}">
                      <a16:creationId xmlns:a16="http://schemas.microsoft.com/office/drawing/2014/main" id="{6819001B-A9D1-49B1-8AEF-176D8747F3F4}"/>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0" name="Oval 329">
                  <a:extLst>
                    <a:ext uri="{FF2B5EF4-FFF2-40B4-BE49-F238E27FC236}">
                      <a16:creationId xmlns:a16="http://schemas.microsoft.com/office/drawing/2014/main" id="{1E677115-7E52-4463-854E-7143B85981D9}"/>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35" name="Group 334">
            <a:extLst>
              <a:ext uri="{FF2B5EF4-FFF2-40B4-BE49-F238E27FC236}">
                <a16:creationId xmlns:a16="http://schemas.microsoft.com/office/drawing/2014/main" id="{99C2D99A-3754-41D6-8613-4D0BB16BEB74}"/>
              </a:ext>
            </a:extLst>
          </p:cNvPr>
          <p:cNvGrpSpPr/>
          <p:nvPr/>
        </p:nvGrpSpPr>
        <p:grpSpPr>
          <a:xfrm>
            <a:off x="5736547" y="4111844"/>
            <a:ext cx="281478" cy="281478"/>
            <a:chOff x="3829879" y="2544417"/>
            <a:chExt cx="781878" cy="781878"/>
          </a:xfrm>
        </p:grpSpPr>
        <p:sp>
          <p:nvSpPr>
            <p:cNvPr id="336" name="Rectangle: Rounded Corners 335">
              <a:extLst>
                <a:ext uri="{FF2B5EF4-FFF2-40B4-BE49-F238E27FC236}">
                  <a16:creationId xmlns:a16="http://schemas.microsoft.com/office/drawing/2014/main" id="{80E05E7E-A3F3-4961-947A-17AF5ACEE913}"/>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337" name="Group 336">
              <a:extLst>
                <a:ext uri="{FF2B5EF4-FFF2-40B4-BE49-F238E27FC236}">
                  <a16:creationId xmlns:a16="http://schemas.microsoft.com/office/drawing/2014/main" id="{9AC97C50-E169-40DC-B568-53986E7A95B6}"/>
                </a:ext>
              </a:extLst>
            </p:cNvPr>
            <p:cNvGrpSpPr/>
            <p:nvPr/>
          </p:nvGrpSpPr>
          <p:grpSpPr>
            <a:xfrm>
              <a:off x="3962757" y="2717377"/>
              <a:ext cx="516122" cy="435958"/>
              <a:chOff x="3958213" y="2687192"/>
              <a:chExt cx="516122" cy="435958"/>
            </a:xfrm>
          </p:grpSpPr>
          <p:grpSp>
            <p:nvGrpSpPr>
              <p:cNvPr id="338" name="Group 337">
                <a:extLst>
                  <a:ext uri="{FF2B5EF4-FFF2-40B4-BE49-F238E27FC236}">
                    <a16:creationId xmlns:a16="http://schemas.microsoft.com/office/drawing/2014/main" id="{012EC4BE-F4FF-45E1-8730-CE91726166B1}"/>
                  </a:ext>
                </a:extLst>
              </p:cNvPr>
              <p:cNvGrpSpPr/>
              <p:nvPr/>
            </p:nvGrpSpPr>
            <p:grpSpPr>
              <a:xfrm>
                <a:off x="4101974" y="2687192"/>
                <a:ext cx="228600" cy="228600"/>
                <a:chOff x="6614096" y="3386015"/>
                <a:chExt cx="182880" cy="182880"/>
              </a:xfrm>
            </p:grpSpPr>
            <p:sp>
              <p:nvSpPr>
                <p:cNvPr id="345" name="Oval 344">
                  <a:extLst>
                    <a:ext uri="{FF2B5EF4-FFF2-40B4-BE49-F238E27FC236}">
                      <a16:creationId xmlns:a16="http://schemas.microsoft.com/office/drawing/2014/main" id="{86B20664-2C66-447B-BA9B-45F0D9FA6C0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6" name="Oval 345">
                  <a:extLst>
                    <a:ext uri="{FF2B5EF4-FFF2-40B4-BE49-F238E27FC236}">
                      <a16:creationId xmlns:a16="http://schemas.microsoft.com/office/drawing/2014/main" id="{87B20346-7CB4-40F1-B850-EE29F281C281}"/>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9" name="Group 338">
                <a:extLst>
                  <a:ext uri="{FF2B5EF4-FFF2-40B4-BE49-F238E27FC236}">
                    <a16:creationId xmlns:a16="http://schemas.microsoft.com/office/drawing/2014/main" id="{A92C670B-9BB3-423C-8854-587F31B1121D}"/>
                  </a:ext>
                </a:extLst>
              </p:cNvPr>
              <p:cNvGrpSpPr/>
              <p:nvPr/>
            </p:nvGrpSpPr>
            <p:grpSpPr>
              <a:xfrm>
                <a:off x="3958213" y="2894550"/>
                <a:ext cx="228600" cy="228600"/>
                <a:chOff x="6614096" y="3386015"/>
                <a:chExt cx="182880" cy="182880"/>
              </a:xfrm>
            </p:grpSpPr>
            <p:sp>
              <p:nvSpPr>
                <p:cNvPr id="343" name="Oval 342">
                  <a:extLst>
                    <a:ext uri="{FF2B5EF4-FFF2-40B4-BE49-F238E27FC236}">
                      <a16:creationId xmlns:a16="http://schemas.microsoft.com/office/drawing/2014/main" id="{2F57BAE6-7587-414F-AB97-D99FC11BB00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4" name="Oval 343">
                  <a:extLst>
                    <a:ext uri="{FF2B5EF4-FFF2-40B4-BE49-F238E27FC236}">
                      <a16:creationId xmlns:a16="http://schemas.microsoft.com/office/drawing/2014/main" id="{CEFC5899-2CA2-4D7E-A4E3-3DFF6838A269}"/>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40" name="Group 339">
                <a:extLst>
                  <a:ext uri="{FF2B5EF4-FFF2-40B4-BE49-F238E27FC236}">
                    <a16:creationId xmlns:a16="http://schemas.microsoft.com/office/drawing/2014/main" id="{709B2BCB-D968-4179-B035-2584AE30D6EC}"/>
                  </a:ext>
                </a:extLst>
              </p:cNvPr>
              <p:cNvGrpSpPr/>
              <p:nvPr/>
            </p:nvGrpSpPr>
            <p:grpSpPr>
              <a:xfrm>
                <a:off x="4245735" y="2894550"/>
                <a:ext cx="228600" cy="228600"/>
                <a:chOff x="6614096" y="3386015"/>
                <a:chExt cx="182880" cy="182880"/>
              </a:xfrm>
            </p:grpSpPr>
            <p:sp>
              <p:nvSpPr>
                <p:cNvPr id="341" name="Oval 340">
                  <a:extLst>
                    <a:ext uri="{FF2B5EF4-FFF2-40B4-BE49-F238E27FC236}">
                      <a16:creationId xmlns:a16="http://schemas.microsoft.com/office/drawing/2014/main" id="{9A6AA622-B147-4B8F-885D-65A635213CF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2" name="Oval 341">
                  <a:extLst>
                    <a:ext uri="{FF2B5EF4-FFF2-40B4-BE49-F238E27FC236}">
                      <a16:creationId xmlns:a16="http://schemas.microsoft.com/office/drawing/2014/main" id="{E07F2699-6225-4E9D-A844-5AFDCCAE72EF}"/>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47" name="Group 346">
            <a:extLst>
              <a:ext uri="{FF2B5EF4-FFF2-40B4-BE49-F238E27FC236}">
                <a16:creationId xmlns:a16="http://schemas.microsoft.com/office/drawing/2014/main" id="{9C2F9097-7351-4732-BD34-6812935A9721}"/>
              </a:ext>
            </a:extLst>
          </p:cNvPr>
          <p:cNvGrpSpPr/>
          <p:nvPr/>
        </p:nvGrpSpPr>
        <p:grpSpPr>
          <a:xfrm>
            <a:off x="5736547" y="4683812"/>
            <a:ext cx="281478" cy="281478"/>
            <a:chOff x="3829879" y="2544417"/>
            <a:chExt cx="781878" cy="781878"/>
          </a:xfrm>
        </p:grpSpPr>
        <p:sp>
          <p:nvSpPr>
            <p:cNvPr id="348" name="Rectangle: Rounded Corners 347">
              <a:extLst>
                <a:ext uri="{FF2B5EF4-FFF2-40B4-BE49-F238E27FC236}">
                  <a16:creationId xmlns:a16="http://schemas.microsoft.com/office/drawing/2014/main" id="{E4765612-FD4C-43F0-A2E6-7FA139C84AB4}"/>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9" name="Group 348">
              <a:extLst>
                <a:ext uri="{FF2B5EF4-FFF2-40B4-BE49-F238E27FC236}">
                  <a16:creationId xmlns:a16="http://schemas.microsoft.com/office/drawing/2014/main" id="{13B27589-FA7F-446D-8216-00C3EA19E436}"/>
                </a:ext>
              </a:extLst>
            </p:cNvPr>
            <p:cNvGrpSpPr/>
            <p:nvPr/>
          </p:nvGrpSpPr>
          <p:grpSpPr>
            <a:xfrm>
              <a:off x="3962757" y="2717377"/>
              <a:ext cx="516122" cy="435958"/>
              <a:chOff x="3958213" y="2687192"/>
              <a:chExt cx="516122" cy="435958"/>
            </a:xfrm>
          </p:grpSpPr>
          <p:grpSp>
            <p:nvGrpSpPr>
              <p:cNvPr id="350" name="Group 349">
                <a:extLst>
                  <a:ext uri="{FF2B5EF4-FFF2-40B4-BE49-F238E27FC236}">
                    <a16:creationId xmlns:a16="http://schemas.microsoft.com/office/drawing/2014/main" id="{8DC58C3A-AACC-48E0-B8C7-4D30AAC45045}"/>
                  </a:ext>
                </a:extLst>
              </p:cNvPr>
              <p:cNvGrpSpPr/>
              <p:nvPr/>
            </p:nvGrpSpPr>
            <p:grpSpPr>
              <a:xfrm>
                <a:off x="4101974" y="2687192"/>
                <a:ext cx="228600" cy="228600"/>
                <a:chOff x="6614096" y="3386015"/>
                <a:chExt cx="182880" cy="182880"/>
              </a:xfrm>
            </p:grpSpPr>
            <p:sp>
              <p:nvSpPr>
                <p:cNvPr id="357" name="Oval 356">
                  <a:extLst>
                    <a:ext uri="{FF2B5EF4-FFF2-40B4-BE49-F238E27FC236}">
                      <a16:creationId xmlns:a16="http://schemas.microsoft.com/office/drawing/2014/main" id="{A6EB00A9-CF40-480E-8030-1B9DF32283F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8" name="Oval 357">
                  <a:extLst>
                    <a:ext uri="{FF2B5EF4-FFF2-40B4-BE49-F238E27FC236}">
                      <a16:creationId xmlns:a16="http://schemas.microsoft.com/office/drawing/2014/main" id="{1719909C-B8EC-4DE0-B319-8143F265BAA5}"/>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1" name="Group 350">
                <a:extLst>
                  <a:ext uri="{FF2B5EF4-FFF2-40B4-BE49-F238E27FC236}">
                    <a16:creationId xmlns:a16="http://schemas.microsoft.com/office/drawing/2014/main" id="{EA740D22-685F-4B7B-84C5-879A424F7EDF}"/>
                  </a:ext>
                </a:extLst>
              </p:cNvPr>
              <p:cNvGrpSpPr/>
              <p:nvPr/>
            </p:nvGrpSpPr>
            <p:grpSpPr>
              <a:xfrm>
                <a:off x="3958213" y="2894550"/>
                <a:ext cx="228600" cy="228600"/>
                <a:chOff x="6614096" y="3386015"/>
                <a:chExt cx="182880" cy="182880"/>
              </a:xfrm>
            </p:grpSpPr>
            <p:sp>
              <p:nvSpPr>
                <p:cNvPr id="355" name="Oval 354">
                  <a:extLst>
                    <a:ext uri="{FF2B5EF4-FFF2-40B4-BE49-F238E27FC236}">
                      <a16:creationId xmlns:a16="http://schemas.microsoft.com/office/drawing/2014/main" id="{42CC8CE9-187F-48C1-AB76-A2687D257BF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6" name="Oval 355">
                  <a:extLst>
                    <a:ext uri="{FF2B5EF4-FFF2-40B4-BE49-F238E27FC236}">
                      <a16:creationId xmlns:a16="http://schemas.microsoft.com/office/drawing/2014/main" id="{A201A7BD-F56B-4480-AA1F-C16397983086}"/>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52" name="Group 351">
                <a:extLst>
                  <a:ext uri="{FF2B5EF4-FFF2-40B4-BE49-F238E27FC236}">
                    <a16:creationId xmlns:a16="http://schemas.microsoft.com/office/drawing/2014/main" id="{5C703815-173C-4BD2-8C6E-0D0A503FDF1B}"/>
                  </a:ext>
                </a:extLst>
              </p:cNvPr>
              <p:cNvGrpSpPr/>
              <p:nvPr/>
            </p:nvGrpSpPr>
            <p:grpSpPr>
              <a:xfrm>
                <a:off x="4245735" y="2894550"/>
                <a:ext cx="228600" cy="228600"/>
                <a:chOff x="6614096" y="3386015"/>
                <a:chExt cx="182880" cy="182880"/>
              </a:xfrm>
            </p:grpSpPr>
            <p:sp>
              <p:nvSpPr>
                <p:cNvPr id="353" name="Oval 352">
                  <a:extLst>
                    <a:ext uri="{FF2B5EF4-FFF2-40B4-BE49-F238E27FC236}">
                      <a16:creationId xmlns:a16="http://schemas.microsoft.com/office/drawing/2014/main" id="{3C5F610F-AAF1-40C5-8A7B-871056D9BF9A}"/>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4" name="Oval 353">
                  <a:extLst>
                    <a:ext uri="{FF2B5EF4-FFF2-40B4-BE49-F238E27FC236}">
                      <a16:creationId xmlns:a16="http://schemas.microsoft.com/office/drawing/2014/main" id="{20FF466C-B01A-4909-8F95-839350AD0CF6}"/>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59" name="Group 358">
            <a:extLst>
              <a:ext uri="{FF2B5EF4-FFF2-40B4-BE49-F238E27FC236}">
                <a16:creationId xmlns:a16="http://schemas.microsoft.com/office/drawing/2014/main" id="{C6673AEB-73C4-4374-B7C2-98723E5B2DAE}"/>
              </a:ext>
            </a:extLst>
          </p:cNvPr>
          <p:cNvGrpSpPr/>
          <p:nvPr/>
        </p:nvGrpSpPr>
        <p:grpSpPr>
          <a:xfrm>
            <a:off x="5736547" y="5263574"/>
            <a:ext cx="281478" cy="281478"/>
            <a:chOff x="3829879" y="2544417"/>
            <a:chExt cx="781878" cy="781878"/>
          </a:xfrm>
        </p:grpSpPr>
        <p:sp>
          <p:nvSpPr>
            <p:cNvPr id="360" name="Rectangle: Rounded Corners 359">
              <a:extLst>
                <a:ext uri="{FF2B5EF4-FFF2-40B4-BE49-F238E27FC236}">
                  <a16:creationId xmlns:a16="http://schemas.microsoft.com/office/drawing/2014/main" id="{7AC82BE0-14CD-444E-8B01-235B54F9DF38}"/>
                </a:ext>
              </a:extLst>
            </p:cNvPr>
            <p:cNvSpPr/>
            <p:nvPr/>
          </p:nvSpPr>
          <p:spPr>
            <a:xfrm>
              <a:off x="3829879" y="2544417"/>
              <a:ext cx="781878" cy="781878"/>
            </a:xfrm>
            <a:prstGeom prst="roundRect">
              <a:avLst/>
            </a:prstGeom>
            <a:noFill/>
            <a:ln w="12700">
              <a:solidFill>
                <a:srgbClr val="0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D3D8C60F-6167-446B-A680-F36B963ACE61}"/>
                </a:ext>
              </a:extLst>
            </p:cNvPr>
            <p:cNvGrpSpPr/>
            <p:nvPr/>
          </p:nvGrpSpPr>
          <p:grpSpPr>
            <a:xfrm>
              <a:off x="3962757" y="2717377"/>
              <a:ext cx="516122" cy="435958"/>
              <a:chOff x="3958213" y="2687192"/>
              <a:chExt cx="516122" cy="435958"/>
            </a:xfrm>
          </p:grpSpPr>
          <p:grpSp>
            <p:nvGrpSpPr>
              <p:cNvPr id="362" name="Group 361">
                <a:extLst>
                  <a:ext uri="{FF2B5EF4-FFF2-40B4-BE49-F238E27FC236}">
                    <a16:creationId xmlns:a16="http://schemas.microsoft.com/office/drawing/2014/main" id="{2C3372F3-2378-4014-AB85-AA98CC3F4C68}"/>
                  </a:ext>
                </a:extLst>
              </p:cNvPr>
              <p:cNvGrpSpPr/>
              <p:nvPr/>
            </p:nvGrpSpPr>
            <p:grpSpPr>
              <a:xfrm>
                <a:off x="4101974" y="2687192"/>
                <a:ext cx="228600" cy="228600"/>
                <a:chOff x="6614096" y="3386015"/>
                <a:chExt cx="182880" cy="182880"/>
              </a:xfrm>
            </p:grpSpPr>
            <p:sp>
              <p:nvSpPr>
                <p:cNvPr id="369" name="Oval 368">
                  <a:extLst>
                    <a:ext uri="{FF2B5EF4-FFF2-40B4-BE49-F238E27FC236}">
                      <a16:creationId xmlns:a16="http://schemas.microsoft.com/office/drawing/2014/main" id="{9C74BAB7-EA53-4A49-B294-F4B59217E24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0" name="Oval 369">
                  <a:extLst>
                    <a:ext uri="{FF2B5EF4-FFF2-40B4-BE49-F238E27FC236}">
                      <a16:creationId xmlns:a16="http://schemas.microsoft.com/office/drawing/2014/main" id="{9617F317-5897-4882-BCF6-C84EE39F488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3" name="Group 362">
                <a:extLst>
                  <a:ext uri="{FF2B5EF4-FFF2-40B4-BE49-F238E27FC236}">
                    <a16:creationId xmlns:a16="http://schemas.microsoft.com/office/drawing/2014/main" id="{F3710173-00CB-4538-870E-F8CEE3CCCD12}"/>
                  </a:ext>
                </a:extLst>
              </p:cNvPr>
              <p:cNvGrpSpPr/>
              <p:nvPr/>
            </p:nvGrpSpPr>
            <p:grpSpPr>
              <a:xfrm>
                <a:off x="3958213" y="2894550"/>
                <a:ext cx="228600" cy="228600"/>
                <a:chOff x="6614096" y="3386015"/>
                <a:chExt cx="182880" cy="182880"/>
              </a:xfrm>
            </p:grpSpPr>
            <p:sp>
              <p:nvSpPr>
                <p:cNvPr id="367" name="Oval 366">
                  <a:extLst>
                    <a:ext uri="{FF2B5EF4-FFF2-40B4-BE49-F238E27FC236}">
                      <a16:creationId xmlns:a16="http://schemas.microsoft.com/office/drawing/2014/main" id="{22EA293C-E1CF-4783-858D-A0D41CDB067B}"/>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8" name="Oval 367">
                  <a:extLst>
                    <a:ext uri="{FF2B5EF4-FFF2-40B4-BE49-F238E27FC236}">
                      <a16:creationId xmlns:a16="http://schemas.microsoft.com/office/drawing/2014/main" id="{FB0C6FE9-56AD-4C47-AE85-9278147FB24B}"/>
                    </a:ext>
                  </a:extLst>
                </p:cNvPr>
                <p:cNvSpPr/>
                <p:nvPr/>
              </p:nvSpPr>
              <p:spPr>
                <a:xfrm>
                  <a:off x="6636956" y="3408875"/>
                  <a:ext cx="137160" cy="137160"/>
                </a:xfrm>
                <a:prstGeom prst="ellipse">
                  <a:avLst/>
                </a:prstGeom>
                <a:solidFill>
                  <a:srgbClr val="B1D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64" name="Group 363">
                <a:extLst>
                  <a:ext uri="{FF2B5EF4-FFF2-40B4-BE49-F238E27FC236}">
                    <a16:creationId xmlns:a16="http://schemas.microsoft.com/office/drawing/2014/main" id="{A9E6AA8D-EDCC-47F1-B3E3-342BFCDAE746}"/>
                  </a:ext>
                </a:extLst>
              </p:cNvPr>
              <p:cNvGrpSpPr/>
              <p:nvPr/>
            </p:nvGrpSpPr>
            <p:grpSpPr>
              <a:xfrm>
                <a:off x="4245735" y="2894550"/>
                <a:ext cx="228600" cy="228600"/>
                <a:chOff x="6614096" y="3386015"/>
                <a:chExt cx="182880" cy="182880"/>
              </a:xfrm>
            </p:grpSpPr>
            <p:sp>
              <p:nvSpPr>
                <p:cNvPr id="365" name="Oval 364">
                  <a:extLst>
                    <a:ext uri="{FF2B5EF4-FFF2-40B4-BE49-F238E27FC236}">
                      <a16:creationId xmlns:a16="http://schemas.microsoft.com/office/drawing/2014/main" id="{430842F8-1C6B-4D30-8139-1A955380DA59}"/>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6" name="Oval 365">
                  <a:extLst>
                    <a:ext uri="{FF2B5EF4-FFF2-40B4-BE49-F238E27FC236}">
                      <a16:creationId xmlns:a16="http://schemas.microsoft.com/office/drawing/2014/main" id="{BAD508AE-F382-474D-BB0F-328A8DA4BF87}"/>
                    </a:ext>
                  </a:extLst>
                </p:cNvPr>
                <p:cNvSpPr/>
                <p:nvPr/>
              </p:nvSpPr>
              <p:spPr>
                <a:xfrm>
                  <a:off x="6636956" y="3408875"/>
                  <a:ext cx="137160" cy="137160"/>
                </a:xfrm>
                <a:prstGeom prst="ellips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11023674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afterEffect">
                                  <p:stCondLst>
                                    <p:cond delay="0"/>
                                  </p:stCondLst>
                                  <p:childTnLst>
                                    <p:anim calcmode="lin" valueType="num">
                                      <p:cBhvr>
                                        <p:cTn id="6" dur="500"/>
                                        <p:tgtEl>
                                          <p:spTgt spid="196"/>
                                        </p:tgtEl>
                                        <p:attrNameLst>
                                          <p:attrName>ppt_w</p:attrName>
                                        </p:attrNameLst>
                                      </p:cBhvr>
                                      <p:tavLst>
                                        <p:tav tm="0">
                                          <p:val>
                                            <p:strVal val="ppt_w"/>
                                          </p:val>
                                        </p:tav>
                                        <p:tav tm="100000">
                                          <p:val>
                                            <p:fltVal val="0"/>
                                          </p:val>
                                        </p:tav>
                                      </p:tavLst>
                                    </p:anim>
                                    <p:anim calcmode="lin" valueType="num">
                                      <p:cBhvr>
                                        <p:cTn id="7" dur="500"/>
                                        <p:tgtEl>
                                          <p:spTgt spid="196"/>
                                        </p:tgtEl>
                                        <p:attrNameLst>
                                          <p:attrName>ppt_h</p:attrName>
                                        </p:attrNameLst>
                                      </p:cBhvr>
                                      <p:tavLst>
                                        <p:tav tm="0">
                                          <p:val>
                                            <p:strVal val="ppt_h"/>
                                          </p:val>
                                        </p:tav>
                                        <p:tav tm="100000">
                                          <p:val>
                                            <p:fltVal val="0"/>
                                          </p:val>
                                        </p:tav>
                                      </p:tavLst>
                                    </p:anim>
                                    <p:animEffect transition="out" filter="fade">
                                      <p:cBhvr>
                                        <p:cTn id="8" dur="500"/>
                                        <p:tgtEl>
                                          <p:spTgt spid="196"/>
                                        </p:tgtEl>
                                      </p:cBhvr>
                                    </p:animEffect>
                                    <p:set>
                                      <p:cBhvr>
                                        <p:cTn id="9" dur="1" fill="hold">
                                          <p:stCondLst>
                                            <p:cond delay="499"/>
                                          </p:stCondLst>
                                        </p:cTn>
                                        <p:tgtEl>
                                          <p:spTgt spid="196"/>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208"/>
                                        </p:tgtEl>
                                      </p:cBhvr>
                                    </p:animEffect>
                                    <p:set>
                                      <p:cBhvr>
                                        <p:cTn id="12" dur="1" fill="hold">
                                          <p:stCondLst>
                                            <p:cond delay="499"/>
                                          </p:stCondLst>
                                        </p:cTn>
                                        <p:tgtEl>
                                          <p:spTgt spid="208"/>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323"/>
                                        </p:tgtEl>
                                        <p:attrNameLst>
                                          <p:attrName>style.visibility</p:attrName>
                                        </p:attrNameLst>
                                      </p:cBhvr>
                                      <p:to>
                                        <p:strVal val="visible"/>
                                      </p:to>
                                    </p:set>
                                    <p:anim calcmode="lin" valueType="num">
                                      <p:cBhvr>
                                        <p:cTn id="16" dur="500" fill="hold"/>
                                        <p:tgtEl>
                                          <p:spTgt spid="323"/>
                                        </p:tgtEl>
                                        <p:attrNameLst>
                                          <p:attrName>ppt_w</p:attrName>
                                        </p:attrNameLst>
                                      </p:cBhvr>
                                      <p:tavLst>
                                        <p:tav tm="0">
                                          <p:val>
                                            <p:fltVal val="0"/>
                                          </p:val>
                                        </p:tav>
                                        <p:tav tm="100000">
                                          <p:val>
                                            <p:strVal val="#ppt_w"/>
                                          </p:val>
                                        </p:tav>
                                      </p:tavLst>
                                    </p:anim>
                                    <p:anim calcmode="lin" valueType="num">
                                      <p:cBhvr>
                                        <p:cTn id="17" dur="500" fill="hold"/>
                                        <p:tgtEl>
                                          <p:spTgt spid="323"/>
                                        </p:tgtEl>
                                        <p:attrNameLst>
                                          <p:attrName>ppt_h</p:attrName>
                                        </p:attrNameLst>
                                      </p:cBhvr>
                                      <p:tavLst>
                                        <p:tav tm="0">
                                          <p:val>
                                            <p:fltVal val="0"/>
                                          </p:val>
                                        </p:tav>
                                        <p:tav tm="100000">
                                          <p:val>
                                            <p:strVal val="#ppt_h"/>
                                          </p:val>
                                        </p:tav>
                                      </p:tavLst>
                                    </p:anim>
                                    <p:animEffect transition="in" filter="fade">
                                      <p:cBhvr>
                                        <p:cTn id="18" dur="500"/>
                                        <p:tgtEl>
                                          <p:spTgt spid="323"/>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335"/>
                                        </p:tgtEl>
                                        <p:attrNameLst>
                                          <p:attrName>style.visibility</p:attrName>
                                        </p:attrNameLst>
                                      </p:cBhvr>
                                      <p:to>
                                        <p:strVal val="visible"/>
                                      </p:to>
                                    </p:set>
                                    <p:anim calcmode="lin" valueType="num">
                                      <p:cBhvr>
                                        <p:cTn id="22" dur="500" fill="hold"/>
                                        <p:tgtEl>
                                          <p:spTgt spid="335"/>
                                        </p:tgtEl>
                                        <p:attrNameLst>
                                          <p:attrName>ppt_w</p:attrName>
                                        </p:attrNameLst>
                                      </p:cBhvr>
                                      <p:tavLst>
                                        <p:tav tm="0">
                                          <p:val>
                                            <p:fltVal val="0"/>
                                          </p:val>
                                        </p:tav>
                                        <p:tav tm="100000">
                                          <p:val>
                                            <p:strVal val="#ppt_w"/>
                                          </p:val>
                                        </p:tav>
                                      </p:tavLst>
                                    </p:anim>
                                    <p:anim calcmode="lin" valueType="num">
                                      <p:cBhvr>
                                        <p:cTn id="23" dur="500" fill="hold"/>
                                        <p:tgtEl>
                                          <p:spTgt spid="335"/>
                                        </p:tgtEl>
                                        <p:attrNameLst>
                                          <p:attrName>ppt_h</p:attrName>
                                        </p:attrNameLst>
                                      </p:cBhvr>
                                      <p:tavLst>
                                        <p:tav tm="0">
                                          <p:val>
                                            <p:fltVal val="0"/>
                                          </p:val>
                                        </p:tav>
                                        <p:tav tm="100000">
                                          <p:val>
                                            <p:strVal val="#ppt_h"/>
                                          </p:val>
                                        </p:tav>
                                      </p:tavLst>
                                    </p:anim>
                                    <p:animEffect transition="in" filter="fade">
                                      <p:cBhvr>
                                        <p:cTn id="24" dur="500"/>
                                        <p:tgtEl>
                                          <p:spTgt spid="335"/>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347"/>
                                        </p:tgtEl>
                                        <p:attrNameLst>
                                          <p:attrName>style.visibility</p:attrName>
                                        </p:attrNameLst>
                                      </p:cBhvr>
                                      <p:to>
                                        <p:strVal val="visible"/>
                                      </p:to>
                                    </p:set>
                                    <p:anim calcmode="lin" valueType="num">
                                      <p:cBhvr>
                                        <p:cTn id="28" dur="500" fill="hold"/>
                                        <p:tgtEl>
                                          <p:spTgt spid="347"/>
                                        </p:tgtEl>
                                        <p:attrNameLst>
                                          <p:attrName>ppt_w</p:attrName>
                                        </p:attrNameLst>
                                      </p:cBhvr>
                                      <p:tavLst>
                                        <p:tav tm="0">
                                          <p:val>
                                            <p:fltVal val="0"/>
                                          </p:val>
                                        </p:tav>
                                        <p:tav tm="100000">
                                          <p:val>
                                            <p:strVal val="#ppt_w"/>
                                          </p:val>
                                        </p:tav>
                                      </p:tavLst>
                                    </p:anim>
                                    <p:anim calcmode="lin" valueType="num">
                                      <p:cBhvr>
                                        <p:cTn id="29" dur="500" fill="hold"/>
                                        <p:tgtEl>
                                          <p:spTgt spid="347"/>
                                        </p:tgtEl>
                                        <p:attrNameLst>
                                          <p:attrName>ppt_h</p:attrName>
                                        </p:attrNameLst>
                                      </p:cBhvr>
                                      <p:tavLst>
                                        <p:tav tm="0">
                                          <p:val>
                                            <p:fltVal val="0"/>
                                          </p:val>
                                        </p:tav>
                                        <p:tav tm="100000">
                                          <p:val>
                                            <p:strVal val="#ppt_h"/>
                                          </p:val>
                                        </p:tav>
                                      </p:tavLst>
                                    </p:anim>
                                    <p:animEffect transition="in" filter="fade">
                                      <p:cBhvr>
                                        <p:cTn id="30" dur="500"/>
                                        <p:tgtEl>
                                          <p:spTgt spid="347"/>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359"/>
                                        </p:tgtEl>
                                        <p:attrNameLst>
                                          <p:attrName>style.visibility</p:attrName>
                                        </p:attrNameLst>
                                      </p:cBhvr>
                                      <p:to>
                                        <p:strVal val="visible"/>
                                      </p:to>
                                    </p:set>
                                    <p:anim calcmode="lin" valueType="num">
                                      <p:cBhvr>
                                        <p:cTn id="34" dur="500" fill="hold"/>
                                        <p:tgtEl>
                                          <p:spTgt spid="359"/>
                                        </p:tgtEl>
                                        <p:attrNameLst>
                                          <p:attrName>ppt_w</p:attrName>
                                        </p:attrNameLst>
                                      </p:cBhvr>
                                      <p:tavLst>
                                        <p:tav tm="0">
                                          <p:val>
                                            <p:fltVal val="0"/>
                                          </p:val>
                                        </p:tav>
                                        <p:tav tm="100000">
                                          <p:val>
                                            <p:strVal val="#ppt_w"/>
                                          </p:val>
                                        </p:tav>
                                      </p:tavLst>
                                    </p:anim>
                                    <p:anim calcmode="lin" valueType="num">
                                      <p:cBhvr>
                                        <p:cTn id="35" dur="500" fill="hold"/>
                                        <p:tgtEl>
                                          <p:spTgt spid="359"/>
                                        </p:tgtEl>
                                        <p:attrNameLst>
                                          <p:attrName>ppt_h</p:attrName>
                                        </p:attrNameLst>
                                      </p:cBhvr>
                                      <p:tavLst>
                                        <p:tav tm="0">
                                          <p:val>
                                            <p:fltVal val="0"/>
                                          </p:val>
                                        </p:tav>
                                        <p:tav tm="100000">
                                          <p:val>
                                            <p:strVal val="#ppt_h"/>
                                          </p:val>
                                        </p:tav>
                                      </p:tavLst>
                                    </p:anim>
                                    <p:animEffect transition="in" filter="fade">
                                      <p:cBhvr>
                                        <p:cTn id="36" dur="500"/>
                                        <p:tgtEl>
                                          <p:spTgt spid="359"/>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210"/>
                                        </p:tgtEl>
                                        <p:attrNameLst>
                                          <p:attrName>ppt_w</p:attrName>
                                        </p:attrNameLst>
                                      </p:cBhvr>
                                      <p:tavLst>
                                        <p:tav tm="0">
                                          <p:val>
                                            <p:strVal val="ppt_w"/>
                                          </p:val>
                                        </p:tav>
                                        <p:tav tm="100000">
                                          <p:val>
                                            <p:fltVal val="0"/>
                                          </p:val>
                                        </p:tav>
                                      </p:tavLst>
                                    </p:anim>
                                    <p:anim calcmode="lin" valueType="num">
                                      <p:cBhvr>
                                        <p:cTn id="44" dur="500"/>
                                        <p:tgtEl>
                                          <p:spTgt spid="210"/>
                                        </p:tgtEl>
                                        <p:attrNameLst>
                                          <p:attrName>ppt_h</p:attrName>
                                        </p:attrNameLst>
                                      </p:cBhvr>
                                      <p:tavLst>
                                        <p:tav tm="0">
                                          <p:val>
                                            <p:strVal val="ppt_h"/>
                                          </p:val>
                                        </p:tav>
                                        <p:tav tm="100000">
                                          <p:val>
                                            <p:fltVal val="0"/>
                                          </p:val>
                                        </p:tav>
                                      </p:tavLst>
                                    </p:anim>
                                    <p:animEffect transition="out" filter="fade">
                                      <p:cBhvr>
                                        <p:cTn id="45" dur="500"/>
                                        <p:tgtEl>
                                          <p:spTgt spid="210"/>
                                        </p:tgtEl>
                                      </p:cBhvr>
                                    </p:animEffect>
                                    <p:set>
                                      <p:cBhvr>
                                        <p:cTn id="46" dur="1" fill="hold">
                                          <p:stCondLst>
                                            <p:cond delay="499"/>
                                          </p:stCondLst>
                                        </p:cTn>
                                        <p:tgtEl>
                                          <p:spTgt spid="210"/>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213"/>
                                        </p:tgtEl>
                                        <p:attrNameLst>
                                          <p:attrName>ppt_w</p:attrName>
                                        </p:attrNameLst>
                                      </p:cBhvr>
                                      <p:tavLst>
                                        <p:tav tm="0">
                                          <p:val>
                                            <p:strVal val="ppt_w"/>
                                          </p:val>
                                        </p:tav>
                                        <p:tav tm="100000">
                                          <p:val>
                                            <p:fltVal val="0"/>
                                          </p:val>
                                        </p:tav>
                                      </p:tavLst>
                                    </p:anim>
                                    <p:anim calcmode="lin" valueType="num">
                                      <p:cBhvr>
                                        <p:cTn id="49" dur="500"/>
                                        <p:tgtEl>
                                          <p:spTgt spid="213"/>
                                        </p:tgtEl>
                                        <p:attrNameLst>
                                          <p:attrName>ppt_h</p:attrName>
                                        </p:attrNameLst>
                                      </p:cBhvr>
                                      <p:tavLst>
                                        <p:tav tm="0">
                                          <p:val>
                                            <p:strVal val="ppt_h"/>
                                          </p:val>
                                        </p:tav>
                                        <p:tav tm="100000">
                                          <p:val>
                                            <p:fltVal val="0"/>
                                          </p:val>
                                        </p:tav>
                                      </p:tavLst>
                                    </p:anim>
                                    <p:animEffect transition="out" filter="fade">
                                      <p:cBhvr>
                                        <p:cTn id="50" dur="500"/>
                                        <p:tgtEl>
                                          <p:spTgt spid="213"/>
                                        </p:tgtEl>
                                      </p:cBhvr>
                                    </p:animEffect>
                                    <p:set>
                                      <p:cBhvr>
                                        <p:cTn id="51" dur="1" fill="hold">
                                          <p:stCondLst>
                                            <p:cond delay="499"/>
                                          </p:stCondLst>
                                        </p:cTn>
                                        <p:tgtEl>
                                          <p:spTgt spid="213"/>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216"/>
                                        </p:tgtEl>
                                        <p:attrNameLst>
                                          <p:attrName>ppt_w</p:attrName>
                                        </p:attrNameLst>
                                      </p:cBhvr>
                                      <p:tavLst>
                                        <p:tav tm="0">
                                          <p:val>
                                            <p:strVal val="ppt_w"/>
                                          </p:val>
                                        </p:tav>
                                        <p:tav tm="100000">
                                          <p:val>
                                            <p:fltVal val="0"/>
                                          </p:val>
                                        </p:tav>
                                      </p:tavLst>
                                    </p:anim>
                                    <p:anim calcmode="lin" valueType="num">
                                      <p:cBhvr>
                                        <p:cTn id="54" dur="500"/>
                                        <p:tgtEl>
                                          <p:spTgt spid="216"/>
                                        </p:tgtEl>
                                        <p:attrNameLst>
                                          <p:attrName>ppt_h</p:attrName>
                                        </p:attrNameLst>
                                      </p:cBhvr>
                                      <p:tavLst>
                                        <p:tav tm="0">
                                          <p:val>
                                            <p:strVal val="ppt_h"/>
                                          </p:val>
                                        </p:tav>
                                        <p:tav tm="100000">
                                          <p:val>
                                            <p:fltVal val="0"/>
                                          </p:val>
                                        </p:tav>
                                      </p:tavLst>
                                    </p:anim>
                                    <p:animEffect transition="out" filter="fade">
                                      <p:cBhvr>
                                        <p:cTn id="55" dur="500"/>
                                        <p:tgtEl>
                                          <p:spTgt spid="216"/>
                                        </p:tgtEl>
                                      </p:cBhvr>
                                    </p:animEffect>
                                    <p:set>
                                      <p:cBhvr>
                                        <p:cTn id="56" dur="1" fill="hold">
                                          <p:stCondLst>
                                            <p:cond delay="499"/>
                                          </p:stCondLst>
                                        </p:cTn>
                                        <p:tgtEl>
                                          <p:spTgt spid="216"/>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220"/>
                                        </p:tgtEl>
                                        <p:attrNameLst>
                                          <p:attrName>ppt_w</p:attrName>
                                        </p:attrNameLst>
                                      </p:cBhvr>
                                      <p:tavLst>
                                        <p:tav tm="0">
                                          <p:val>
                                            <p:strVal val="ppt_w"/>
                                          </p:val>
                                        </p:tav>
                                        <p:tav tm="100000">
                                          <p:val>
                                            <p:fltVal val="0"/>
                                          </p:val>
                                        </p:tav>
                                      </p:tavLst>
                                    </p:anim>
                                    <p:anim calcmode="lin" valueType="num">
                                      <p:cBhvr>
                                        <p:cTn id="59" dur="500"/>
                                        <p:tgtEl>
                                          <p:spTgt spid="220"/>
                                        </p:tgtEl>
                                        <p:attrNameLst>
                                          <p:attrName>ppt_h</p:attrName>
                                        </p:attrNameLst>
                                      </p:cBhvr>
                                      <p:tavLst>
                                        <p:tav tm="0">
                                          <p:val>
                                            <p:strVal val="ppt_h"/>
                                          </p:val>
                                        </p:tav>
                                        <p:tav tm="100000">
                                          <p:val>
                                            <p:fltVal val="0"/>
                                          </p:val>
                                        </p:tav>
                                      </p:tavLst>
                                    </p:anim>
                                    <p:animEffect transition="out" filter="fade">
                                      <p:cBhvr>
                                        <p:cTn id="60" dur="500"/>
                                        <p:tgtEl>
                                          <p:spTgt spid="220"/>
                                        </p:tgtEl>
                                      </p:cBhvr>
                                    </p:animEffect>
                                    <p:set>
                                      <p:cBhvr>
                                        <p:cTn id="61" dur="1" fill="hold">
                                          <p:stCondLst>
                                            <p:cond delay="499"/>
                                          </p:stCondLst>
                                        </p:cTn>
                                        <p:tgtEl>
                                          <p:spTgt spid="220"/>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223"/>
                                        </p:tgtEl>
                                        <p:attrNameLst>
                                          <p:attrName>ppt_w</p:attrName>
                                        </p:attrNameLst>
                                      </p:cBhvr>
                                      <p:tavLst>
                                        <p:tav tm="0">
                                          <p:val>
                                            <p:strVal val="ppt_w"/>
                                          </p:val>
                                        </p:tav>
                                        <p:tav tm="100000">
                                          <p:val>
                                            <p:fltVal val="0"/>
                                          </p:val>
                                        </p:tav>
                                      </p:tavLst>
                                    </p:anim>
                                    <p:anim calcmode="lin" valueType="num">
                                      <p:cBhvr>
                                        <p:cTn id="64" dur="500"/>
                                        <p:tgtEl>
                                          <p:spTgt spid="223"/>
                                        </p:tgtEl>
                                        <p:attrNameLst>
                                          <p:attrName>ppt_h</p:attrName>
                                        </p:attrNameLst>
                                      </p:cBhvr>
                                      <p:tavLst>
                                        <p:tav tm="0">
                                          <p:val>
                                            <p:strVal val="ppt_h"/>
                                          </p:val>
                                        </p:tav>
                                        <p:tav tm="100000">
                                          <p:val>
                                            <p:fltVal val="0"/>
                                          </p:val>
                                        </p:tav>
                                      </p:tavLst>
                                    </p:anim>
                                    <p:animEffect transition="out" filter="fade">
                                      <p:cBhvr>
                                        <p:cTn id="65" dur="500"/>
                                        <p:tgtEl>
                                          <p:spTgt spid="223"/>
                                        </p:tgtEl>
                                      </p:cBhvr>
                                    </p:animEffect>
                                    <p:set>
                                      <p:cBhvr>
                                        <p:cTn id="66" dur="1" fill="hold">
                                          <p:stCondLst>
                                            <p:cond delay="499"/>
                                          </p:stCondLst>
                                        </p:cTn>
                                        <p:tgtEl>
                                          <p:spTgt spid="223"/>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226"/>
                                        </p:tgtEl>
                                        <p:attrNameLst>
                                          <p:attrName>ppt_w</p:attrName>
                                        </p:attrNameLst>
                                      </p:cBhvr>
                                      <p:tavLst>
                                        <p:tav tm="0">
                                          <p:val>
                                            <p:strVal val="ppt_w"/>
                                          </p:val>
                                        </p:tav>
                                        <p:tav tm="100000">
                                          <p:val>
                                            <p:fltVal val="0"/>
                                          </p:val>
                                        </p:tav>
                                      </p:tavLst>
                                    </p:anim>
                                    <p:anim calcmode="lin" valueType="num">
                                      <p:cBhvr>
                                        <p:cTn id="69" dur="500"/>
                                        <p:tgtEl>
                                          <p:spTgt spid="226"/>
                                        </p:tgtEl>
                                        <p:attrNameLst>
                                          <p:attrName>ppt_h</p:attrName>
                                        </p:attrNameLst>
                                      </p:cBhvr>
                                      <p:tavLst>
                                        <p:tav tm="0">
                                          <p:val>
                                            <p:strVal val="ppt_h"/>
                                          </p:val>
                                        </p:tav>
                                        <p:tav tm="100000">
                                          <p:val>
                                            <p:fltVal val="0"/>
                                          </p:val>
                                        </p:tav>
                                      </p:tavLst>
                                    </p:anim>
                                    <p:animEffect transition="out" filter="fade">
                                      <p:cBhvr>
                                        <p:cTn id="70" dur="500"/>
                                        <p:tgtEl>
                                          <p:spTgt spid="226"/>
                                        </p:tgtEl>
                                      </p:cBhvr>
                                    </p:animEffect>
                                    <p:set>
                                      <p:cBhvr>
                                        <p:cTn id="71" dur="1" fill="hold">
                                          <p:stCondLst>
                                            <p:cond delay="499"/>
                                          </p:stCondLst>
                                        </p:cTn>
                                        <p:tgtEl>
                                          <p:spTgt spid="226"/>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255"/>
                                        </p:tgtEl>
                                        <p:attrNameLst>
                                          <p:attrName>style.visibility</p:attrName>
                                        </p:attrNameLst>
                                      </p:cBhvr>
                                      <p:to>
                                        <p:strVal val="visible"/>
                                      </p:to>
                                    </p:set>
                                    <p:anim calcmode="lin" valueType="num">
                                      <p:cBhvr>
                                        <p:cTn id="75" dur="500" fill="hold"/>
                                        <p:tgtEl>
                                          <p:spTgt spid="255"/>
                                        </p:tgtEl>
                                        <p:attrNameLst>
                                          <p:attrName>ppt_w</p:attrName>
                                        </p:attrNameLst>
                                      </p:cBhvr>
                                      <p:tavLst>
                                        <p:tav tm="0">
                                          <p:val>
                                            <p:fltVal val="0"/>
                                          </p:val>
                                        </p:tav>
                                        <p:tav tm="100000">
                                          <p:val>
                                            <p:strVal val="#ppt_w"/>
                                          </p:val>
                                        </p:tav>
                                      </p:tavLst>
                                    </p:anim>
                                    <p:anim calcmode="lin" valueType="num">
                                      <p:cBhvr>
                                        <p:cTn id="76" dur="500" fill="hold"/>
                                        <p:tgtEl>
                                          <p:spTgt spid="255"/>
                                        </p:tgtEl>
                                        <p:attrNameLst>
                                          <p:attrName>ppt_h</p:attrName>
                                        </p:attrNameLst>
                                      </p:cBhvr>
                                      <p:tavLst>
                                        <p:tav tm="0">
                                          <p:val>
                                            <p:fltVal val="0"/>
                                          </p:val>
                                        </p:tav>
                                        <p:tav tm="100000">
                                          <p:val>
                                            <p:strVal val="#ppt_h"/>
                                          </p:val>
                                        </p:tav>
                                      </p:tavLst>
                                    </p:anim>
                                    <p:animEffect transition="in" filter="fade">
                                      <p:cBhvr>
                                        <p:cTn id="77" dur="500"/>
                                        <p:tgtEl>
                                          <p:spTgt spid="255"/>
                                        </p:tgtEl>
                                      </p:cBhvr>
                                    </p:animEffect>
                                  </p:childTnLst>
                                </p:cTn>
                              </p:par>
                              <p:par>
                                <p:cTn id="78" presetID="53" presetClass="entr" presetSubtype="16" fill="hold" nodeType="withEffect">
                                  <p:stCondLst>
                                    <p:cond delay="0"/>
                                  </p:stCondLst>
                                  <p:childTnLst>
                                    <p:set>
                                      <p:cBhvr>
                                        <p:cTn id="79" dur="1" fill="hold">
                                          <p:stCondLst>
                                            <p:cond delay="0"/>
                                          </p:stCondLst>
                                        </p:cTn>
                                        <p:tgtEl>
                                          <p:spTgt spid="293"/>
                                        </p:tgtEl>
                                        <p:attrNameLst>
                                          <p:attrName>style.visibility</p:attrName>
                                        </p:attrNameLst>
                                      </p:cBhvr>
                                      <p:to>
                                        <p:strVal val="visible"/>
                                      </p:to>
                                    </p:set>
                                    <p:anim calcmode="lin" valueType="num">
                                      <p:cBhvr>
                                        <p:cTn id="80" dur="500" fill="hold"/>
                                        <p:tgtEl>
                                          <p:spTgt spid="293"/>
                                        </p:tgtEl>
                                        <p:attrNameLst>
                                          <p:attrName>ppt_w</p:attrName>
                                        </p:attrNameLst>
                                      </p:cBhvr>
                                      <p:tavLst>
                                        <p:tav tm="0">
                                          <p:val>
                                            <p:fltVal val="0"/>
                                          </p:val>
                                        </p:tav>
                                        <p:tav tm="100000">
                                          <p:val>
                                            <p:strVal val="#ppt_w"/>
                                          </p:val>
                                        </p:tav>
                                      </p:tavLst>
                                    </p:anim>
                                    <p:anim calcmode="lin" valueType="num">
                                      <p:cBhvr>
                                        <p:cTn id="81" dur="500" fill="hold"/>
                                        <p:tgtEl>
                                          <p:spTgt spid="293"/>
                                        </p:tgtEl>
                                        <p:attrNameLst>
                                          <p:attrName>ppt_h</p:attrName>
                                        </p:attrNameLst>
                                      </p:cBhvr>
                                      <p:tavLst>
                                        <p:tav tm="0">
                                          <p:val>
                                            <p:fltVal val="0"/>
                                          </p:val>
                                        </p:tav>
                                        <p:tav tm="100000">
                                          <p:val>
                                            <p:strVal val="#ppt_h"/>
                                          </p:val>
                                        </p:tav>
                                      </p:tavLst>
                                    </p:anim>
                                    <p:animEffect transition="in" filter="fade">
                                      <p:cBhvr>
                                        <p:cTn id="82" dur="500"/>
                                        <p:tgtEl>
                                          <p:spTgt spid="293"/>
                                        </p:tgtEl>
                                      </p:cBhvr>
                                    </p:animEffect>
                                  </p:childTnLst>
                                </p:cTn>
                              </p:par>
                              <p:par>
                                <p:cTn id="83" presetID="53" presetClass="entr" presetSubtype="16" fill="hold" nodeType="withEffect">
                                  <p:stCondLst>
                                    <p:cond delay="0"/>
                                  </p:stCondLst>
                                  <p:childTnLst>
                                    <p:set>
                                      <p:cBhvr>
                                        <p:cTn id="84" dur="1" fill="hold">
                                          <p:stCondLst>
                                            <p:cond delay="0"/>
                                          </p:stCondLst>
                                        </p:cTn>
                                        <p:tgtEl>
                                          <p:spTgt spid="308"/>
                                        </p:tgtEl>
                                        <p:attrNameLst>
                                          <p:attrName>style.visibility</p:attrName>
                                        </p:attrNameLst>
                                      </p:cBhvr>
                                      <p:to>
                                        <p:strVal val="visible"/>
                                      </p:to>
                                    </p:set>
                                    <p:anim calcmode="lin" valueType="num">
                                      <p:cBhvr>
                                        <p:cTn id="85" dur="500" fill="hold"/>
                                        <p:tgtEl>
                                          <p:spTgt spid="308"/>
                                        </p:tgtEl>
                                        <p:attrNameLst>
                                          <p:attrName>ppt_w</p:attrName>
                                        </p:attrNameLst>
                                      </p:cBhvr>
                                      <p:tavLst>
                                        <p:tav tm="0">
                                          <p:val>
                                            <p:fltVal val="0"/>
                                          </p:val>
                                        </p:tav>
                                        <p:tav tm="100000">
                                          <p:val>
                                            <p:strVal val="#ppt_w"/>
                                          </p:val>
                                        </p:tav>
                                      </p:tavLst>
                                    </p:anim>
                                    <p:anim calcmode="lin" valueType="num">
                                      <p:cBhvr>
                                        <p:cTn id="86" dur="500" fill="hold"/>
                                        <p:tgtEl>
                                          <p:spTgt spid="308"/>
                                        </p:tgtEl>
                                        <p:attrNameLst>
                                          <p:attrName>ppt_h</p:attrName>
                                        </p:attrNameLst>
                                      </p:cBhvr>
                                      <p:tavLst>
                                        <p:tav tm="0">
                                          <p:val>
                                            <p:fltVal val="0"/>
                                          </p:val>
                                        </p:tav>
                                        <p:tav tm="100000">
                                          <p:val>
                                            <p:strVal val="#ppt_h"/>
                                          </p:val>
                                        </p:tav>
                                      </p:tavLst>
                                    </p:anim>
                                    <p:animEffect transition="in" filter="fade">
                                      <p:cBhvr>
                                        <p:cTn id="87" dur="500"/>
                                        <p:tgtEl>
                                          <p:spTgt spid="308"/>
                                        </p:tgtEl>
                                      </p:cBhvr>
                                    </p:animEffect>
                                  </p:childTnLst>
                                </p:cTn>
                              </p:par>
                              <p:par>
                                <p:cTn id="88" presetID="53" presetClass="entr" presetSubtype="16" fill="hold" nodeType="withEffect">
                                  <p:stCondLst>
                                    <p:cond delay="250"/>
                                  </p:stCondLst>
                                  <p:childTnLst>
                                    <p:set>
                                      <p:cBhvr>
                                        <p:cTn id="89" dur="1" fill="hold">
                                          <p:stCondLst>
                                            <p:cond delay="0"/>
                                          </p:stCondLst>
                                        </p:cTn>
                                        <p:tgtEl>
                                          <p:spTgt spid="317"/>
                                        </p:tgtEl>
                                        <p:attrNameLst>
                                          <p:attrName>style.visibility</p:attrName>
                                        </p:attrNameLst>
                                      </p:cBhvr>
                                      <p:to>
                                        <p:strVal val="visible"/>
                                      </p:to>
                                    </p:set>
                                    <p:anim calcmode="lin" valueType="num">
                                      <p:cBhvr>
                                        <p:cTn id="90" dur="500" fill="hold"/>
                                        <p:tgtEl>
                                          <p:spTgt spid="317"/>
                                        </p:tgtEl>
                                        <p:attrNameLst>
                                          <p:attrName>ppt_w</p:attrName>
                                        </p:attrNameLst>
                                      </p:cBhvr>
                                      <p:tavLst>
                                        <p:tav tm="0">
                                          <p:val>
                                            <p:fltVal val="0"/>
                                          </p:val>
                                        </p:tav>
                                        <p:tav tm="100000">
                                          <p:val>
                                            <p:strVal val="#ppt_w"/>
                                          </p:val>
                                        </p:tav>
                                      </p:tavLst>
                                    </p:anim>
                                    <p:anim calcmode="lin" valueType="num">
                                      <p:cBhvr>
                                        <p:cTn id="91" dur="500" fill="hold"/>
                                        <p:tgtEl>
                                          <p:spTgt spid="317"/>
                                        </p:tgtEl>
                                        <p:attrNameLst>
                                          <p:attrName>ppt_h</p:attrName>
                                        </p:attrNameLst>
                                      </p:cBhvr>
                                      <p:tavLst>
                                        <p:tav tm="0">
                                          <p:val>
                                            <p:fltVal val="0"/>
                                          </p:val>
                                        </p:tav>
                                        <p:tav tm="100000">
                                          <p:val>
                                            <p:strVal val="#ppt_h"/>
                                          </p:val>
                                        </p:tav>
                                      </p:tavLst>
                                    </p:anim>
                                    <p:animEffect transition="in" filter="fade">
                                      <p:cBhvr>
                                        <p:cTn id="92" dur="500"/>
                                        <p:tgtEl>
                                          <p:spTgt spid="317"/>
                                        </p:tgtEl>
                                      </p:cBhvr>
                                    </p:animEffect>
                                  </p:childTnLst>
                                </p:cTn>
                              </p:par>
                              <p:par>
                                <p:cTn id="93" presetID="53" presetClass="entr" presetSubtype="16" fill="hold" nodeType="withEffect">
                                  <p:stCondLst>
                                    <p:cond delay="250"/>
                                  </p:stCondLst>
                                  <p:childTnLst>
                                    <p:set>
                                      <p:cBhvr>
                                        <p:cTn id="94" dur="1" fill="hold">
                                          <p:stCondLst>
                                            <p:cond delay="0"/>
                                          </p:stCondLst>
                                        </p:cTn>
                                        <p:tgtEl>
                                          <p:spTgt spid="272"/>
                                        </p:tgtEl>
                                        <p:attrNameLst>
                                          <p:attrName>style.visibility</p:attrName>
                                        </p:attrNameLst>
                                      </p:cBhvr>
                                      <p:to>
                                        <p:strVal val="visible"/>
                                      </p:to>
                                    </p:set>
                                    <p:anim calcmode="lin" valueType="num">
                                      <p:cBhvr>
                                        <p:cTn id="95" dur="500" fill="hold"/>
                                        <p:tgtEl>
                                          <p:spTgt spid="272"/>
                                        </p:tgtEl>
                                        <p:attrNameLst>
                                          <p:attrName>ppt_w</p:attrName>
                                        </p:attrNameLst>
                                      </p:cBhvr>
                                      <p:tavLst>
                                        <p:tav tm="0">
                                          <p:val>
                                            <p:fltVal val="0"/>
                                          </p:val>
                                        </p:tav>
                                        <p:tav tm="100000">
                                          <p:val>
                                            <p:strVal val="#ppt_w"/>
                                          </p:val>
                                        </p:tav>
                                      </p:tavLst>
                                    </p:anim>
                                    <p:anim calcmode="lin" valueType="num">
                                      <p:cBhvr>
                                        <p:cTn id="96" dur="500" fill="hold"/>
                                        <p:tgtEl>
                                          <p:spTgt spid="272"/>
                                        </p:tgtEl>
                                        <p:attrNameLst>
                                          <p:attrName>ppt_h</p:attrName>
                                        </p:attrNameLst>
                                      </p:cBhvr>
                                      <p:tavLst>
                                        <p:tav tm="0">
                                          <p:val>
                                            <p:fltVal val="0"/>
                                          </p:val>
                                        </p:tav>
                                        <p:tav tm="100000">
                                          <p:val>
                                            <p:strVal val="#ppt_h"/>
                                          </p:val>
                                        </p:tav>
                                      </p:tavLst>
                                    </p:anim>
                                    <p:animEffect transition="in" filter="fade">
                                      <p:cBhvr>
                                        <p:cTn id="97" dur="500"/>
                                        <p:tgtEl>
                                          <p:spTgt spid="272"/>
                                        </p:tgtEl>
                                      </p:cBhvr>
                                    </p:animEffect>
                                  </p:childTnLst>
                                </p:cTn>
                              </p:par>
                              <p:par>
                                <p:cTn id="98" presetID="53" presetClass="entr" presetSubtype="16" fill="hold" nodeType="withEffect">
                                  <p:stCondLst>
                                    <p:cond delay="250"/>
                                  </p:stCondLst>
                                  <p:childTnLst>
                                    <p:set>
                                      <p:cBhvr>
                                        <p:cTn id="99" dur="1" fill="hold">
                                          <p:stCondLst>
                                            <p:cond delay="0"/>
                                          </p:stCondLst>
                                        </p:cTn>
                                        <p:tgtEl>
                                          <p:spTgt spid="281"/>
                                        </p:tgtEl>
                                        <p:attrNameLst>
                                          <p:attrName>style.visibility</p:attrName>
                                        </p:attrNameLst>
                                      </p:cBhvr>
                                      <p:to>
                                        <p:strVal val="visible"/>
                                      </p:to>
                                    </p:set>
                                    <p:anim calcmode="lin" valueType="num">
                                      <p:cBhvr>
                                        <p:cTn id="100" dur="500" fill="hold"/>
                                        <p:tgtEl>
                                          <p:spTgt spid="281"/>
                                        </p:tgtEl>
                                        <p:attrNameLst>
                                          <p:attrName>ppt_w</p:attrName>
                                        </p:attrNameLst>
                                      </p:cBhvr>
                                      <p:tavLst>
                                        <p:tav tm="0">
                                          <p:val>
                                            <p:fltVal val="0"/>
                                          </p:val>
                                        </p:tav>
                                        <p:tav tm="100000">
                                          <p:val>
                                            <p:strVal val="#ppt_w"/>
                                          </p:val>
                                        </p:tav>
                                      </p:tavLst>
                                    </p:anim>
                                    <p:anim calcmode="lin" valueType="num">
                                      <p:cBhvr>
                                        <p:cTn id="101" dur="500" fill="hold"/>
                                        <p:tgtEl>
                                          <p:spTgt spid="281"/>
                                        </p:tgtEl>
                                        <p:attrNameLst>
                                          <p:attrName>ppt_h</p:attrName>
                                        </p:attrNameLst>
                                      </p:cBhvr>
                                      <p:tavLst>
                                        <p:tav tm="0">
                                          <p:val>
                                            <p:fltVal val="0"/>
                                          </p:val>
                                        </p:tav>
                                        <p:tav tm="100000">
                                          <p:val>
                                            <p:strVal val="#ppt_h"/>
                                          </p:val>
                                        </p:tav>
                                      </p:tavLst>
                                    </p:anim>
                                    <p:animEffect transition="in" filter="fade">
                                      <p:cBhvr>
                                        <p:cTn id="102" dur="500"/>
                                        <p:tgtEl>
                                          <p:spTgt spid="281"/>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261"/>
                                        </p:tgtEl>
                                        <p:attrNameLst>
                                          <p:attrName>style.visibility</p:attrName>
                                        </p:attrNameLst>
                                      </p:cBhvr>
                                      <p:to>
                                        <p:strVal val="visible"/>
                                      </p:to>
                                    </p:set>
                                    <p:anim calcmode="lin" valueType="num">
                                      <p:cBhvr>
                                        <p:cTn id="105" dur="500" fill="hold"/>
                                        <p:tgtEl>
                                          <p:spTgt spid="261"/>
                                        </p:tgtEl>
                                        <p:attrNameLst>
                                          <p:attrName>ppt_w</p:attrName>
                                        </p:attrNameLst>
                                      </p:cBhvr>
                                      <p:tavLst>
                                        <p:tav tm="0">
                                          <p:val>
                                            <p:fltVal val="0"/>
                                          </p:val>
                                        </p:tav>
                                        <p:tav tm="100000">
                                          <p:val>
                                            <p:strVal val="#ppt_w"/>
                                          </p:val>
                                        </p:tav>
                                      </p:tavLst>
                                    </p:anim>
                                    <p:anim calcmode="lin" valueType="num">
                                      <p:cBhvr>
                                        <p:cTn id="106" dur="500" fill="hold"/>
                                        <p:tgtEl>
                                          <p:spTgt spid="261"/>
                                        </p:tgtEl>
                                        <p:attrNameLst>
                                          <p:attrName>ppt_h</p:attrName>
                                        </p:attrNameLst>
                                      </p:cBhvr>
                                      <p:tavLst>
                                        <p:tav tm="0">
                                          <p:val>
                                            <p:fltVal val="0"/>
                                          </p:val>
                                        </p:tav>
                                        <p:tav tm="100000">
                                          <p:val>
                                            <p:strVal val="#ppt_h"/>
                                          </p:val>
                                        </p:tav>
                                      </p:tavLst>
                                    </p:anim>
                                    <p:animEffect transition="in" filter="fade">
                                      <p:cBhvr>
                                        <p:cTn id="107" dur="500"/>
                                        <p:tgtEl>
                                          <p:spTgt spid="261"/>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284"/>
                                        </p:tgtEl>
                                        <p:attrNameLst>
                                          <p:attrName>style.visibility</p:attrName>
                                        </p:attrNameLst>
                                      </p:cBhvr>
                                      <p:to>
                                        <p:strVal val="visible"/>
                                      </p:to>
                                    </p:set>
                                    <p:anim calcmode="lin" valueType="num">
                                      <p:cBhvr>
                                        <p:cTn id="110" dur="500" fill="hold"/>
                                        <p:tgtEl>
                                          <p:spTgt spid="284"/>
                                        </p:tgtEl>
                                        <p:attrNameLst>
                                          <p:attrName>ppt_w</p:attrName>
                                        </p:attrNameLst>
                                      </p:cBhvr>
                                      <p:tavLst>
                                        <p:tav tm="0">
                                          <p:val>
                                            <p:fltVal val="0"/>
                                          </p:val>
                                        </p:tav>
                                        <p:tav tm="100000">
                                          <p:val>
                                            <p:strVal val="#ppt_w"/>
                                          </p:val>
                                        </p:tav>
                                      </p:tavLst>
                                    </p:anim>
                                    <p:anim calcmode="lin" valueType="num">
                                      <p:cBhvr>
                                        <p:cTn id="111" dur="500" fill="hold"/>
                                        <p:tgtEl>
                                          <p:spTgt spid="284"/>
                                        </p:tgtEl>
                                        <p:attrNameLst>
                                          <p:attrName>ppt_h</p:attrName>
                                        </p:attrNameLst>
                                      </p:cBhvr>
                                      <p:tavLst>
                                        <p:tav tm="0">
                                          <p:val>
                                            <p:fltVal val="0"/>
                                          </p:val>
                                        </p:tav>
                                        <p:tav tm="100000">
                                          <p:val>
                                            <p:strVal val="#ppt_h"/>
                                          </p:val>
                                        </p:tav>
                                      </p:tavLst>
                                    </p:anim>
                                    <p:animEffect transition="in" filter="fade">
                                      <p:cBhvr>
                                        <p:cTn id="112" dur="500"/>
                                        <p:tgtEl>
                                          <p:spTgt spid="284"/>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275"/>
                                        </p:tgtEl>
                                        <p:attrNameLst>
                                          <p:attrName>style.visibility</p:attrName>
                                        </p:attrNameLst>
                                      </p:cBhvr>
                                      <p:to>
                                        <p:strVal val="visible"/>
                                      </p:to>
                                    </p:set>
                                    <p:anim calcmode="lin" valueType="num">
                                      <p:cBhvr>
                                        <p:cTn id="115" dur="500" fill="hold"/>
                                        <p:tgtEl>
                                          <p:spTgt spid="275"/>
                                        </p:tgtEl>
                                        <p:attrNameLst>
                                          <p:attrName>ppt_w</p:attrName>
                                        </p:attrNameLst>
                                      </p:cBhvr>
                                      <p:tavLst>
                                        <p:tav tm="0">
                                          <p:val>
                                            <p:fltVal val="0"/>
                                          </p:val>
                                        </p:tav>
                                        <p:tav tm="100000">
                                          <p:val>
                                            <p:strVal val="#ppt_w"/>
                                          </p:val>
                                        </p:tav>
                                      </p:tavLst>
                                    </p:anim>
                                    <p:anim calcmode="lin" valueType="num">
                                      <p:cBhvr>
                                        <p:cTn id="116" dur="500" fill="hold"/>
                                        <p:tgtEl>
                                          <p:spTgt spid="275"/>
                                        </p:tgtEl>
                                        <p:attrNameLst>
                                          <p:attrName>ppt_h</p:attrName>
                                        </p:attrNameLst>
                                      </p:cBhvr>
                                      <p:tavLst>
                                        <p:tav tm="0">
                                          <p:val>
                                            <p:fltVal val="0"/>
                                          </p:val>
                                        </p:tav>
                                        <p:tav tm="100000">
                                          <p:val>
                                            <p:strVal val="#ppt_h"/>
                                          </p:val>
                                        </p:tav>
                                      </p:tavLst>
                                    </p:anim>
                                    <p:animEffect transition="in" filter="fade">
                                      <p:cBhvr>
                                        <p:cTn id="117" dur="500"/>
                                        <p:tgtEl>
                                          <p:spTgt spid="275"/>
                                        </p:tgtEl>
                                      </p:cBhvr>
                                    </p:animEffect>
                                  </p:childTnLst>
                                </p:cTn>
                              </p:par>
                              <p:par>
                                <p:cTn id="118" presetID="53" presetClass="entr" presetSubtype="16" fill="hold" nodeType="withEffect">
                                  <p:stCondLst>
                                    <p:cond delay="0"/>
                                  </p:stCondLst>
                                  <p:childTnLst>
                                    <p:set>
                                      <p:cBhvr>
                                        <p:cTn id="119" dur="1" fill="hold">
                                          <p:stCondLst>
                                            <p:cond delay="0"/>
                                          </p:stCondLst>
                                        </p:cTn>
                                        <p:tgtEl>
                                          <p:spTgt spid="290"/>
                                        </p:tgtEl>
                                        <p:attrNameLst>
                                          <p:attrName>style.visibility</p:attrName>
                                        </p:attrNameLst>
                                      </p:cBhvr>
                                      <p:to>
                                        <p:strVal val="visible"/>
                                      </p:to>
                                    </p:set>
                                    <p:anim calcmode="lin" valueType="num">
                                      <p:cBhvr>
                                        <p:cTn id="120" dur="500" fill="hold"/>
                                        <p:tgtEl>
                                          <p:spTgt spid="290"/>
                                        </p:tgtEl>
                                        <p:attrNameLst>
                                          <p:attrName>ppt_w</p:attrName>
                                        </p:attrNameLst>
                                      </p:cBhvr>
                                      <p:tavLst>
                                        <p:tav tm="0">
                                          <p:val>
                                            <p:fltVal val="0"/>
                                          </p:val>
                                        </p:tav>
                                        <p:tav tm="100000">
                                          <p:val>
                                            <p:strVal val="#ppt_w"/>
                                          </p:val>
                                        </p:tav>
                                      </p:tavLst>
                                    </p:anim>
                                    <p:anim calcmode="lin" valueType="num">
                                      <p:cBhvr>
                                        <p:cTn id="121" dur="500" fill="hold"/>
                                        <p:tgtEl>
                                          <p:spTgt spid="290"/>
                                        </p:tgtEl>
                                        <p:attrNameLst>
                                          <p:attrName>ppt_h</p:attrName>
                                        </p:attrNameLst>
                                      </p:cBhvr>
                                      <p:tavLst>
                                        <p:tav tm="0">
                                          <p:val>
                                            <p:fltVal val="0"/>
                                          </p:val>
                                        </p:tav>
                                        <p:tav tm="100000">
                                          <p:val>
                                            <p:strVal val="#ppt_h"/>
                                          </p:val>
                                        </p:tav>
                                      </p:tavLst>
                                    </p:anim>
                                    <p:animEffect transition="in" filter="fade">
                                      <p:cBhvr>
                                        <p:cTn id="122" dur="500"/>
                                        <p:tgtEl>
                                          <p:spTgt spid="290"/>
                                        </p:tgtEl>
                                      </p:cBhvr>
                                    </p:animEffect>
                                  </p:childTnLst>
                                </p:cTn>
                              </p:par>
                              <p:par>
                                <p:cTn id="123" presetID="53" presetClass="entr" presetSubtype="16" fill="hold" nodeType="withEffect">
                                  <p:stCondLst>
                                    <p:cond delay="0"/>
                                  </p:stCondLst>
                                  <p:childTnLst>
                                    <p:set>
                                      <p:cBhvr>
                                        <p:cTn id="124" dur="1" fill="hold">
                                          <p:stCondLst>
                                            <p:cond delay="0"/>
                                          </p:stCondLst>
                                        </p:cTn>
                                        <p:tgtEl>
                                          <p:spTgt spid="299"/>
                                        </p:tgtEl>
                                        <p:attrNameLst>
                                          <p:attrName>style.visibility</p:attrName>
                                        </p:attrNameLst>
                                      </p:cBhvr>
                                      <p:to>
                                        <p:strVal val="visible"/>
                                      </p:to>
                                    </p:set>
                                    <p:anim calcmode="lin" valueType="num">
                                      <p:cBhvr>
                                        <p:cTn id="125" dur="500" fill="hold"/>
                                        <p:tgtEl>
                                          <p:spTgt spid="299"/>
                                        </p:tgtEl>
                                        <p:attrNameLst>
                                          <p:attrName>ppt_w</p:attrName>
                                        </p:attrNameLst>
                                      </p:cBhvr>
                                      <p:tavLst>
                                        <p:tav tm="0">
                                          <p:val>
                                            <p:fltVal val="0"/>
                                          </p:val>
                                        </p:tav>
                                        <p:tav tm="100000">
                                          <p:val>
                                            <p:strVal val="#ppt_w"/>
                                          </p:val>
                                        </p:tav>
                                      </p:tavLst>
                                    </p:anim>
                                    <p:anim calcmode="lin" valueType="num">
                                      <p:cBhvr>
                                        <p:cTn id="126" dur="500" fill="hold"/>
                                        <p:tgtEl>
                                          <p:spTgt spid="299"/>
                                        </p:tgtEl>
                                        <p:attrNameLst>
                                          <p:attrName>ppt_h</p:attrName>
                                        </p:attrNameLst>
                                      </p:cBhvr>
                                      <p:tavLst>
                                        <p:tav tm="0">
                                          <p:val>
                                            <p:fltVal val="0"/>
                                          </p:val>
                                        </p:tav>
                                        <p:tav tm="100000">
                                          <p:val>
                                            <p:strVal val="#ppt_h"/>
                                          </p:val>
                                        </p:tav>
                                      </p:tavLst>
                                    </p:anim>
                                    <p:animEffect transition="in" filter="fade">
                                      <p:cBhvr>
                                        <p:cTn id="127" dur="500"/>
                                        <p:tgtEl>
                                          <p:spTgt spid="299"/>
                                        </p:tgtEl>
                                      </p:cBhvr>
                                    </p:animEffect>
                                  </p:childTnLst>
                                </p:cTn>
                              </p:par>
                              <p:par>
                                <p:cTn id="128" presetID="53" presetClass="entr" presetSubtype="16" fill="hold" nodeType="withEffect">
                                  <p:stCondLst>
                                    <p:cond delay="0"/>
                                  </p:stCondLst>
                                  <p:childTnLst>
                                    <p:set>
                                      <p:cBhvr>
                                        <p:cTn id="129" dur="1" fill="hold">
                                          <p:stCondLst>
                                            <p:cond delay="0"/>
                                          </p:stCondLst>
                                        </p:cTn>
                                        <p:tgtEl>
                                          <p:spTgt spid="258"/>
                                        </p:tgtEl>
                                        <p:attrNameLst>
                                          <p:attrName>style.visibility</p:attrName>
                                        </p:attrNameLst>
                                      </p:cBhvr>
                                      <p:to>
                                        <p:strVal val="visible"/>
                                      </p:to>
                                    </p:set>
                                    <p:anim calcmode="lin" valueType="num">
                                      <p:cBhvr>
                                        <p:cTn id="130" dur="500" fill="hold"/>
                                        <p:tgtEl>
                                          <p:spTgt spid="258"/>
                                        </p:tgtEl>
                                        <p:attrNameLst>
                                          <p:attrName>ppt_w</p:attrName>
                                        </p:attrNameLst>
                                      </p:cBhvr>
                                      <p:tavLst>
                                        <p:tav tm="0">
                                          <p:val>
                                            <p:fltVal val="0"/>
                                          </p:val>
                                        </p:tav>
                                        <p:tav tm="100000">
                                          <p:val>
                                            <p:strVal val="#ppt_w"/>
                                          </p:val>
                                        </p:tav>
                                      </p:tavLst>
                                    </p:anim>
                                    <p:anim calcmode="lin" valueType="num">
                                      <p:cBhvr>
                                        <p:cTn id="131" dur="500" fill="hold"/>
                                        <p:tgtEl>
                                          <p:spTgt spid="258"/>
                                        </p:tgtEl>
                                        <p:attrNameLst>
                                          <p:attrName>ppt_h</p:attrName>
                                        </p:attrNameLst>
                                      </p:cBhvr>
                                      <p:tavLst>
                                        <p:tav tm="0">
                                          <p:val>
                                            <p:fltVal val="0"/>
                                          </p:val>
                                        </p:tav>
                                        <p:tav tm="100000">
                                          <p:val>
                                            <p:strVal val="#ppt_h"/>
                                          </p:val>
                                        </p:tav>
                                      </p:tavLst>
                                    </p:anim>
                                    <p:animEffect transition="in" filter="fade">
                                      <p:cBhvr>
                                        <p:cTn id="132" dur="500"/>
                                        <p:tgtEl>
                                          <p:spTgt spid="258"/>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264"/>
                                        </p:tgtEl>
                                        <p:attrNameLst>
                                          <p:attrName>style.visibility</p:attrName>
                                        </p:attrNameLst>
                                      </p:cBhvr>
                                      <p:to>
                                        <p:strVal val="visible"/>
                                      </p:to>
                                    </p:set>
                                    <p:anim calcmode="lin" valueType="num">
                                      <p:cBhvr>
                                        <p:cTn id="135" dur="500" fill="hold"/>
                                        <p:tgtEl>
                                          <p:spTgt spid="264"/>
                                        </p:tgtEl>
                                        <p:attrNameLst>
                                          <p:attrName>ppt_w</p:attrName>
                                        </p:attrNameLst>
                                      </p:cBhvr>
                                      <p:tavLst>
                                        <p:tav tm="0">
                                          <p:val>
                                            <p:fltVal val="0"/>
                                          </p:val>
                                        </p:tav>
                                        <p:tav tm="100000">
                                          <p:val>
                                            <p:strVal val="#ppt_w"/>
                                          </p:val>
                                        </p:tav>
                                      </p:tavLst>
                                    </p:anim>
                                    <p:anim calcmode="lin" valueType="num">
                                      <p:cBhvr>
                                        <p:cTn id="136" dur="500" fill="hold"/>
                                        <p:tgtEl>
                                          <p:spTgt spid="264"/>
                                        </p:tgtEl>
                                        <p:attrNameLst>
                                          <p:attrName>ppt_h</p:attrName>
                                        </p:attrNameLst>
                                      </p:cBhvr>
                                      <p:tavLst>
                                        <p:tav tm="0">
                                          <p:val>
                                            <p:fltVal val="0"/>
                                          </p:val>
                                        </p:tav>
                                        <p:tav tm="100000">
                                          <p:val>
                                            <p:strVal val="#ppt_h"/>
                                          </p:val>
                                        </p:tav>
                                      </p:tavLst>
                                    </p:anim>
                                    <p:animEffect transition="in" filter="fade">
                                      <p:cBhvr>
                                        <p:cTn id="137" dur="500"/>
                                        <p:tgtEl>
                                          <p:spTgt spid="264"/>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302"/>
                                        </p:tgtEl>
                                        <p:attrNameLst>
                                          <p:attrName>style.visibility</p:attrName>
                                        </p:attrNameLst>
                                      </p:cBhvr>
                                      <p:to>
                                        <p:strVal val="visible"/>
                                      </p:to>
                                    </p:set>
                                    <p:anim calcmode="lin" valueType="num">
                                      <p:cBhvr>
                                        <p:cTn id="140" dur="500" fill="hold"/>
                                        <p:tgtEl>
                                          <p:spTgt spid="302"/>
                                        </p:tgtEl>
                                        <p:attrNameLst>
                                          <p:attrName>ppt_w</p:attrName>
                                        </p:attrNameLst>
                                      </p:cBhvr>
                                      <p:tavLst>
                                        <p:tav tm="0">
                                          <p:val>
                                            <p:fltVal val="0"/>
                                          </p:val>
                                        </p:tav>
                                        <p:tav tm="100000">
                                          <p:val>
                                            <p:strVal val="#ppt_w"/>
                                          </p:val>
                                        </p:tav>
                                      </p:tavLst>
                                    </p:anim>
                                    <p:anim calcmode="lin" valueType="num">
                                      <p:cBhvr>
                                        <p:cTn id="141" dur="500" fill="hold"/>
                                        <p:tgtEl>
                                          <p:spTgt spid="302"/>
                                        </p:tgtEl>
                                        <p:attrNameLst>
                                          <p:attrName>ppt_h</p:attrName>
                                        </p:attrNameLst>
                                      </p:cBhvr>
                                      <p:tavLst>
                                        <p:tav tm="0">
                                          <p:val>
                                            <p:fltVal val="0"/>
                                          </p:val>
                                        </p:tav>
                                        <p:tav tm="100000">
                                          <p:val>
                                            <p:strVal val="#ppt_h"/>
                                          </p:val>
                                        </p:tav>
                                      </p:tavLst>
                                    </p:anim>
                                    <p:animEffect transition="in" filter="fade">
                                      <p:cBhvr>
                                        <p:cTn id="142" dur="500"/>
                                        <p:tgtEl>
                                          <p:spTgt spid="302"/>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296"/>
                                        </p:tgtEl>
                                        <p:attrNameLst>
                                          <p:attrName>style.visibility</p:attrName>
                                        </p:attrNameLst>
                                      </p:cBhvr>
                                      <p:to>
                                        <p:strVal val="visible"/>
                                      </p:to>
                                    </p:set>
                                    <p:anim calcmode="lin" valueType="num">
                                      <p:cBhvr>
                                        <p:cTn id="145" dur="500" fill="hold"/>
                                        <p:tgtEl>
                                          <p:spTgt spid="296"/>
                                        </p:tgtEl>
                                        <p:attrNameLst>
                                          <p:attrName>ppt_w</p:attrName>
                                        </p:attrNameLst>
                                      </p:cBhvr>
                                      <p:tavLst>
                                        <p:tav tm="0">
                                          <p:val>
                                            <p:fltVal val="0"/>
                                          </p:val>
                                        </p:tav>
                                        <p:tav tm="100000">
                                          <p:val>
                                            <p:strVal val="#ppt_w"/>
                                          </p:val>
                                        </p:tav>
                                      </p:tavLst>
                                    </p:anim>
                                    <p:anim calcmode="lin" valueType="num">
                                      <p:cBhvr>
                                        <p:cTn id="146" dur="500" fill="hold"/>
                                        <p:tgtEl>
                                          <p:spTgt spid="296"/>
                                        </p:tgtEl>
                                        <p:attrNameLst>
                                          <p:attrName>ppt_h</p:attrName>
                                        </p:attrNameLst>
                                      </p:cBhvr>
                                      <p:tavLst>
                                        <p:tav tm="0">
                                          <p:val>
                                            <p:fltVal val="0"/>
                                          </p:val>
                                        </p:tav>
                                        <p:tav tm="100000">
                                          <p:val>
                                            <p:strVal val="#ppt_h"/>
                                          </p:val>
                                        </p:tav>
                                      </p:tavLst>
                                    </p:anim>
                                    <p:animEffect transition="in" filter="fade">
                                      <p:cBhvr>
                                        <p:cTn id="147" dur="500"/>
                                        <p:tgtEl>
                                          <p:spTgt spid="296"/>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311"/>
                                        </p:tgtEl>
                                        <p:attrNameLst>
                                          <p:attrName>style.visibility</p:attrName>
                                        </p:attrNameLst>
                                      </p:cBhvr>
                                      <p:to>
                                        <p:strVal val="visible"/>
                                      </p:to>
                                    </p:set>
                                    <p:anim calcmode="lin" valueType="num">
                                      <p:cBhvr>
                                        <p:cTn id="150" dur="500" fill="hold"/>
                                        <p:tgtEl>
                                          <p:spTgt spid="311"/>
                                        </p:tgtEl>
                                        <p:attrNameLst>
                                          <p:attrName>ppt_w</p:attrName>
                                        </p:attrNameLst>
                                      </p:cBhvr>
                                      <p:tavLst>
                                        <p:tav tm="0">
                                          <p:val>
                                            <p:fltVal val="0"/>
                                          </p:val>
                                        </p:tav>
                                        <p:tav tm="100000">
                                          <p:val>
                                            <p:strVal val="#ppt_w"/>
                                          </p:val>
                                        </p:tav>
                                      </p:tavLst>
                                    </p:anim>
                                    <p:anim calcmode="lin" valueType="num">
                                      <p:cBhvr>
                                        <p:cTn id="151" dur="500" fill="hold"/>
                                        <p:tgtEl>
                                          <p:spTgt spid="311"/>
                                        </p:tgtEl>
                                        <p:attrNameLst>
                                          <p:attrName>ppt_h</p:attrName>
                                        </p:attrNameLst>
                                      </p:cBhvr>
                                      <p:tavLst>
                                        <p:tav tm="0">
                                          <p:val>
                                            <p:fltVal val="0"/>
                                          </p:val>
                                        </p:tav>
                                        <p:tav tm="100000">
                                          <p:val>
                                            <p:strVal val="#ppt_h"/>
                                          </p:val>
                                        </p:tav>
                                      </p:tavLst>
                                    </p:anim>
                                    <p:animEffect transition="in" filter="fade">
                                      <p:cBhvr>
                                        <p:cTn id="152" dur="500"/>
                                        <p:tgtEl>
                                          <p:spTgt spid="311"/>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305"/>
                                        </p:tgtEl>
                                        <p:attrNameLst>
                                          <p:attrName>style.visibility</p:attrName>
                                        </p:attrNameLst>
                                      </p:cBhvr>
                                      <p:to>
                                        <p:strVal val="visible"/>
                                      </p:to>
                                    </p:set>
                                    <p:anim calcmode="lin" valueType="num">
                                      <p:cBhvr>
                                        <p:cTn id="155" dur="500" fill="hold"/>
                                        <p:tgtEl>
                                          <p:spTgt spid="305"/>
                                        </p:tgtEl>
                                        <p:attrNameLst>
                                          <p:attrName>ppt_w</p:attrName>
                                        </p:attrNameLst>
                                      </p:cBhvr>
                                      <p:tavLst>
                                        <p:tav tm="0">
                                          <p:val>
                                            <p:fltVal val="0"/>
                                          </p:val>
                                        </p:tav>
                                        <p:tav tm="100000">
                                          <p:val>
                                            <p:strVal val="#ppt_w"/>
                                          </p:val>
                                        </p:tav>
                                      </p:tavLst>
                                    </p:anim>
                                    <p:anim calcmode="lin" valueType="num">
                                      <p:cBhvr>
                                        <p:cTn id="156" dur="500" fill="hold"/>
                                        <p:tgtEl>
                                          <p:spTgt spid="305"/>
                                        </p:tgtEl>
                                        <p:attrNameLst>
                                          <p:attrName>ppt_h</p:attrName>
                                        </p:attrNameLst>
                                      </p:cBhvr>
                                      <p:tavLst>
                                        <p:tav tm="0">
                                          <p:val>
                                            <p:fltVal val="0"/>
                                          </p:val>
                                        </p:tav>
                                        <p:tav tm="100000">
                                          <p:val>
                                            <p:strVal val="#ppt_h"/>
                                          </p:val>
                                        </p:tav>
                                      </p:tavLst>
                                    </p:anim>
                                    <p:animEffect transition="in" filter="fade">
                                      <p:cBhvr>
                                        <p:cTn id="157" dur="500"/>
                                        <p:tgtEl>
                                          <p:spTgt spid="305"/>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278"/>
                                        </p:tgtEl>
                                        <p:attrNameLst>
                                          <p:attrName>style.visibility</p:attrName>
                                        </p:attrNameLst>
                                      </p:cBhvr>
                                      <p:to>
                                        <p:strVal val="visible"/>
                                      </p:to>
                                    </p:set>
                                    <p:anim calcmode="lin" valueType="num">
                                      <p:cBhvr>
                                        <p:cTn id="160" dur="500" fill="hold"/>
                                        <p:tgtEl>
                                          <p:spTgt spid="278"/>
                                        </p:tgtEl>
                                        <p:attrNameLst>
                                          <p:attrName>ppt_w</p:attrName>
                                        </p:attrNameLst>
                                      </p:cBhvr>
                                      <p:tavLst>
                                        <p:tav tm="0">
                                          <p:val>
                                            <p:fltVal val="0"/>
                                          </p:val>
                                        </p:tav>
                                        <p:tav tm="100000">
                                          <p:val>
                                            <p:strVal val="#ppt_w"/>
                                          </p:val>
                                        </p:tav>
                                      </p:tavLst>
                                    </p:anim>
                                    <p:anim calcmode="lin" valueType="num">
                                      <p:cBhvr>
                                        <p:cTn id="161" dur="500" fill="hold"/>
                                        <p:tgtEl>
                                          <p:spTgt spid="278"/>
                                        </p:tgtEl>
                                        <p:attrNameLst>
                                          <p:attrName>ppt_h</p:attrName>
                                        </p:attrNameLst>
                                      </p:cBhvr>
                                      <p:tavLst>
                                        <p:tav tm="0">
                                          <p:val>
                                            <p:fltVal val="0"/>
                                          </p:val>
                                        </p:tav>
                                        <p:tav tm="100000">
                                          <p:val>
                                            <p:strVal val="#ppt_h"/>
                                          </p:val>
                                        </p:tav>
                                      </p:tavLst>
                                    </p:anim>
                                    <p:animEffect transition="in" filter="fade">
                                      <p:cBhvr>
                                        <p:cTn id="162" dur="500"/>
                                        <p:tgtEl>
                                          <p:spTgt spid="278"/>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287"/>
                                        </p:tgtEl>
                                        <p:attrNameLst>
                                          <p:attrName>style.visibility</p:attrName>
                                        </p:attrNameLst>
                                      </p:cBhvr>
                                      <p:to>
                                        <p:strVal val="visible"/>
                                      </p:to>
                                    </p:set>
                                    <p:anim calcmode="lin" valueType="num">
                                      <p:cBhvr>
                                        <p:cTn id="165" dur="500" fill="hold"/>
                                        <p:tgtEl>
                                          <p:spTgt spid="287"/>
                                        </p:tgtEl>
                                        <p:attrNameLst>
                                          <p:attrName>ppt_w</p:attrName>
                                        </p:attrNameLst>
                                      </p:cBhvr>
                                      <p:tavLst>
                                        <p:tav tm="0">
                                          <p:val>
                                            <p:fltVal val="0"/>
                                          </p:val>
                                        </p:tav>
                                        <p:tav tm="100000">
                                          <p:val>
                                            <p:strVal val="#ppt_w"/>
                                          </p:val>
                                        </p:tav>
                                      </p:tavLst>
                                    </p:anim>
                                    <p:anim calcmode="lin" valueType="num">
                                      <p:cBhvr>
                                        <p:cTn id="166" dur="500" fill="hold"/>
                                        <p:tgtEl>
                                          <p:spTgt spid="287"/>
                                        </p:tgtEl>
                                        <p:attrNameLst>
                                          <p:attrName>ppt_h</p:attrName>
                                        </p:attrNameLst>
                                      </p:cBhvr>
                                      <p:tavLst>
                                        <p:tav tm="0">
                                          <p:val>
                                            <p:fltVal val="0"/>
                                          </p:val>
                                        </p:tav>
                                        <p:tav tm="100000">
                                          <p:val>
                                            <p:strVal val="#ppt_h"/>
                                          </p:val>
                                        </p:tav>
                                      </p:tavLst>
                                    </p:anim>
                                    <p:animEffect transition="in" filter="fade">
                                      <p:cBhvr>
                                        <p:cTn id="167" dur="500"/>
                                        <p:tgtEl>
                                          <p:spTgt spid="287"/>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14"/>
                                        </p:tgtEl>
                                        <p:attrNameLst>
                                          <p:attrName>style.visibility</p:attrName>
                                        </p:attrNameLst>
                                      </p:cBhvr>
                                      <p:to>
                                        <p:strVal val="visible"/>
                                      </p:to>
                                    </p:set>
                                    <p:anim calcmode="lin" valueType="num">
                                      <p:cBhvr>
                                        <p:cTn id="170" dur="500" fill="hold"/>
                                        <p:tgtEl>
                                          <p:spTgt spid="314"/>
                                        </p:tgtEl>
                                        <p:attrNameLst>
                                          <p:attrName>ppt_w</p:attrName>
                                        </p:attrNameLst>
                                      </p:cBhvr>
                                      <p:tavLst>
                                        <p:tav tm="0">
                                          <p:val>
                                            <p:fltVal val="0"/>
                                          </p:val>
                                        </p:tav>
                                        <p:tav tm="100000">
                                          <p:val>
                                            <p:strVal val="#ppt_w"/>
                                          </p:val>
                                        </p:tav>
                                      </p:tavLst>
                                    </p:anim>
                                    <p:anim calcmode="lin" valueType="num">
                                      <p:cBhvr>
                                        <p:cTn id="171" dur="500" fill="hold"/>
                                        <p:tgtEl>
                                          <p:spTgt spid="314"/>
                                        </p:tgtEl>
                                        <p:attrNameLst>
                                          <p:attrName>ppt_h</p:attrName>
                                        </p:attrNameLst>
                                      </p:cBhvr>
                                      <p:tavLst>
                                        <p:tav tm="0">
                                          <p:val>
                                            <p:fltVal val="0"/>
                                          </p:val>
                                        </p:tav>
                                        <p:tav tm="100000">
                                          <p:val>
                                            <p:strVal val="#ppt_h"/>
                                          </p:val>
                                        </p:tav>
                                      </p:tavLst>
                                    </p:anim>
                                    <p:animEffect transition="in" filter="fade">
                                      <p:cBhvr>
                                        <p:cTn id="172" dur="500"/>
                                        <p:tgtEl>
                                          <p:spTgt spid="314"/>
                                        </p:tgtEl>
                                      </p:cBhvr>
                                    </p:animEffect>
                                  </p:childTnLst>
                                </p:cTn>
                              </p:par>
                              <p:par>
                                <p:cTn id="173" presetID="53" presetClass="entr" presetSubtype="16" fill="hold" nodeType="withEffect">
                                  <p:stCondLst>
                                    <p:cond delay="0"/>
                                  </p:stCondLst>
                                  <p:childTnLst>
                                    <p:set>
                                      <p:cBhvr>
                                        <p:cTn id="174" dur="1" fill="hold">
                                          <p:stCondLst>
                                            <p:cond delay="0"/>
                                          </p:stCondLst>
                                        </p:cTn>
                                        <p:tgtEl>
                                          <p:spTgt spid="320"/>
                                        </p:tgtEl>
                                        <p:attrNameLst>
                                          <p:attrName>style.visibility</p:attrName>
                                        </p:attrNameLst>
                                      </p:cBhvr>
                                      <p:to>
                                        <p:strVal val="visible"/>
                                      </p:to>
                                    </p:set>
                                    <p:anim calcmode="lin" valueType="num">
                                      <p:cBhvr>
                                        <p:cTn id="175" dur="500" fill="hold"/>
                                        <p:tgtEl>
                                          <p:spTgt spid="320"/>
                                        </p:tgtEl>
                                        <p:attrNameLst>
                                          <p:attrName>ppt_w</p:attrName>
                                        </p:attrNameLst>
                                      </p:cBhvr>
                                      <p:tavLst>
                                        <p:tav tm="0">
                                          <p:val>
                                            <p:fltVal val="0"/>
                                          </p:val>
                                        </p:tav>
                                        <p:tav tm="100000">
                                          <p:val>
                                            <p:strVal val="#ppt_w"/>
                                          </p:val>
                                        </p:tav>
                                      </p:tavLst>
                                    </p:anim>
                                    <p:anim calcmode="lin" valueType="num">
                                      <p:cBhvr>
                                        <p:cTn id="176" dur="500" fill="hold"/>
                                        <p:tgtEl>
                                          <p:spTgt spid="320"/>
                                        </p:tgtEl>
                                        <p:attrNameLst>
                                          <p:attrName>ppt_h</p:attrName>
                                        </p:attrNameLst>
                                      </p:cBhvr>
                                      <p:tavLst>
                                        <p:tav tm="0">
                                          <p:val>
                                            <p:fltVal val="0"/>
                                          </p:val>
                                        </p:tav>
                                        <p:tav tm="100000">
                                          <p:val>
                                            <p:strVal val="#ppt_h"/>
                                          </p:val>
                                        </p:tav>
                                      </p:tavLst>
                                    </p:anim>
                                    <p:animEffect transition="in" filter="fade">
                                      <p:cBhvr>
                                        <p:cTn id="177" dur="500"/>
                                        <p:tgtEl>
                                          <p:spTgt spid="320"/>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233"/>
                                        </p:tgtEl>
                                        <p:attrNameLst>
                                          <p:attrName>style.visibility</p:attrName>
                                        </p:attrNameLst>
                                      </p:cBhvr>
                                      <p:to>
                                        <p:strVal val="visible"/>
                                      </p:to>
                                    </p:set>
                                    <p:animEffect transition="in" filter="fade">
                                      <p:cBhvr>
                                        <p:cTn id="181"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32" grpId="0"/>
      <p:bldP spid="2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C2AF330-7A18-405C-BC6D-401E3F891D46}"/>
              </a:ext>
            </a:extLst>
          </p:cNvPr>
          <p:cNvSpPr/>
          <p:nvPr/>
        </p:nvSpPr>
        <p:spPr bwMode="auto">
          <a:xfrm rot="16200000">
            <a:off x="2562623"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60888F8F-1FBC-4A8C-81C5-123E219D0551}"/>
              </a:ext>
            </a:extLst>
          </p:cNvPr>
          <p:cNvCxnSpPr>
            <a:cxnSpLocks/>
          </p:cNvCxnSpPr>
          <p:nvPr/>
        </p:nvCxnSpPr>
        <p:spPr>
          <a:xfrm>
            <a:off x="2835317"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2BC3DFF8-124C-4806-AB0F-F4370E0EFF97}"/>
              </a:ext>
            </a:extLst>
          </p:cNvPr>
          <p:cNvSpPr/>
          <p:nvPr/>
        </p:nvSpPr>
        <p:spPr bwMode="auto">
          <a:xfrm rot="16200000">
            <a:off x="4879009"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4DC7540B-2CF3-4017-B8F9-26ABFF0B529E}"/>
              </a:ext>
            </a:extLst>
          </p:cNvPr>
          <p:cNvSpPr/>
          <p:nvPr/>
        </p:nvSpPr>
        <p:spPr bwMode="auto">
          <a:xfrm rot="16200000">
            <a:off x="7195396" y="5128972"/>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 name="Oval 7">
            <a:extLst>
              <a:ext uri="{FF2B5EF4-FFF2-40B4-BE49-F238E27FC236}">
                <a16:creationId xmlns:a16="http://schemas.microsoft.com/office/drawing/2014/main" id="{DC17FBA9-2E33-4A98-8C9A-E310FCE1D66D}"/>
              </a:ext>
            </a:extLst>
          </p:cNvPr>
          <p:cNvSpPr/>
          <p:nvPr/>
        </p:nvSpPr>
        <p:spPr bwMode="auto">
          <a:xfrm rot="16200000">
            <a:off x="9511782" y="5128971"/>
            <a:ext cx="141193" cy="14119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5" name="Straight Connector 54">
            <a:extLst>
              <a:ext uri="{FF2B5EF4-FFF2-40B4-BE49-F238E27FC236}">
                <a16:creationId xmlns:a16="http://schemas.microsoft.com/office/drawing/2014/main" id="{569AF9D9-04FC-4FD4-9F65-10D16BAA0DAA}"/>
              </a:ext>
            </a:extLst>
          </p:cNvPr>
          <p:cNvCxnSpPr>
            <a:cxnSpLocks/>
          </p:cNvCxnSpPr>
          <p:nvPr/>
        </p:nvCxnSpPr>
        <p:spPr>
          <a:xfrm>
            <a:off x="5151704"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C1A1B3-9A35-49FB-89F8-863B2DEEF19D}"/>
              </a:ext>
            </a:extLst>
          </p:cNvPr>
          <p:cNvCxnSpPr>
            <a:cxnSpLocks/>
          </p:cNvCxnSpPr>
          <p:nvPr/>
        </p:nvCxnSpPr>
        <p:spPr>
          <a:xfrm>
            <a:off x="7468091" y="5199567"/>
            <a:ext cx="1912191" cy="0"/>
          </a:xfrm>
          <a:prstGeom prst="line">
            <a:avLst/>
          </a:prstGeom>
          <a:ln w="28575" cap="rnd">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6E2E801-C53A-4BD8-849F-CB2895EB0EB3}"/>
              </a:ext>
            </a:extLst>
          </p:cNvPr>
          <p:cNvSpPr txBox="1"/>
          <p:nvPr/>
        </p:nvSpPr>
        <p:spPr>
          <a:xfrm>
            <a:off x="1333404" y="3596847"/>
            <a:ext cx="2599632" cy="766726"/>
          </a:xfrm>
          <a:prstGeom prst="rect">
            <a:avLst/>
          </a:prstGeom>
          <a:noFill/>
        </p:spPr>
        <p:txBody>
          <a:bodyPr wrap="square" lIns="140609" tIns="140609" rIns="140609" bIns="140609" rtlCol="0" anchor="t">
            <a:spAutoFit/>
          </a:bodyPr>
          <a:lstStyle/>
          <a:p>
            <a:pPr marL="0" marR="0" lvl="0" indent="0" algn="ctr" defTabSz="896302"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Manage Kubernetes </a:t>
            </a:r>
            <a:b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b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with ease</a:t>
            </a:r>
          </a:p>
        </p:txBody>
      </p:sp>
      <p:grpSp>
        <p:nvGrpSpPr>
          <p:cNvPr id="63" name="Group 62">
            <a:extLst>
              <a:ext uri="{FF2B5EF4-FFF2-40B4-BE49-F238E27FC236}">
                <a16:creationId xmlns:a16="http://schemas.microsoft.com/office/drawing/2014/main" id="{F4D777A9-E67A-45AD-B68F-17579D8514D7}"/>
              </a:ext>
            </a:extLst>
          </p:cNvPr>
          <p:cNvGrpSpPr/>
          <p:nvPr/>
        </p:nvGrpSpPr>
        <p:grpSpPr>
          <a:xfrm>
            <a:off x="2225368" y="2636264"/>
            <a:ext cx="815703" cy="770636"/>
            <a:chOff x="3172902" y="4132385"/>
            <a:chExt cx="355417" cy="335781"/>
          </a:xfrm>
        </p:grpSpPr>
        <p:grpSp>
          <p:nvGrpSpPr>
            <p:cNvPr id="64" name="Group 63">
              <a:extLst>
                <a:ext uri="{FF2B5EF4-FFF2-40B4-BE49-F238E27FC236}">
                  <a16:creationId xmlns:a16="http://schemas.microsoft.com/office/drawing/2014/main" id="{5ECDCD2A-5934-45FF-85B0-A5826905E4BA}"/>
                </a:ext>
              </a:extLst>
            </p:cNvPr>
            <p:cNvGrpSpPr/>
            <p:nvPr/>
          </p:nvGrpSpPr>
          <p:grpSpPr>
            <a:xfrm>
              <a:off x="3234030" y="4132385"/>
              <a:ext cx="233160" cy="110531"/>
              <a:chOff x="3234867" y="4132385"/>
              <a:chExt cx="233160" cy="110531"/>
            </a:xfrm>
          </p:grpSpPr>
          <p:sp>
            <p:nvSpPr>
              <p:cNvPr id="72" name="Freeform: Shape 71">
                <a:extLst>
                  <a:ext uri="{FF2B5EF4-FFF2-40B4-BE49-F238E27FC236}">
                    <a16:creationId xmlns:a16="http://schemas.microsoft.com/office/drawing/2014/main" id="{9D396E00-90D5-4068-8F91-FEAC8D974F64}"/>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FCCF99C-ABFB-4729-9101-8C9CC98F2731}"/>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E73FAA0A-8212-4180-ABA5-DEE8F67B0098}"/>
                </a:ext>
              </a:extLst>
            </p:cNvPr>
            <p:cNvGrpSpPr/>
            <p:nvPr/>
          </p:nvGrpSpPr>
          <p:grpSpPr>
            <a:xfrm>
              <a:off x="3172902" y="4245010"/>
              <a:ext cx="355417" cy="110531"/>
              <a:chOff x="3172902" y="4244590"/>
              <a:chExt cx="355417" cy="110531"/>
            </a:xfrm>
          </p:grpSpPr>
          <p:sp>
            <p:nvSpPr>
              <p:cNvPr id="69" name="Freeform: Shape 68">
                <a:extLst>
                  <a:ext uri="{FF2B5EF4-FFF2-40B4-BE49-F238E27FC236}">
                    <a16:creationId xmlns:a16="http://schemas.microsoft.com/office/drawing/2014/main" id="{34B6D912-BBE4-4334-AED6-39744FB3C09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A8930FF7-F2F9-4A9F-9C0E-9853CCA23D9F}"/>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D3F90D43-039E-458F-9A2B-87798AD8051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CDF787F7-3690-4752-B89E-39B6A686F84C}"/>
                </a:ext>
              </a:extLst>
            </p:cNvPr>
            <p:cNvGrpSpPr/>
            <p:nvPr/>
          </p:nvGrpSpPr>
          <p:grpSpPr>
            <a:xfrm>
              <a:off x="3234030" y="4357635"/>
              <a:ext cx="233160" cy="110531"/>
              <a:chOff x="3234867" y="4132385"/>
              <a:chExt cx="233160" cy="110531"/>
            </a:xfrm>
          </p:grpSpPr>
          <p:sp>
            <p:nvSpPr>
              <p:cNvPr id="67" name="Freeform: Shape 66">
                <a:extLst>
                  <a:ext uri="{FF2B5EF4-FFF2-40B4-BE49-F238E27FC236}">
                    <a16:creationId xmlns:a16="http://schemas.microsoft.com/office/drawing/2014/main" id="{5E9A94FA-E346-4735-B7E5-688D0E017B6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A9F4488-732D-433D-9934-C4ACA2C53D4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5875"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9DE0EB30-D38B-4BFE-8C86-54D5CBEA0FDE}"/>
              </a:ext>
            </a:extLst>
          </p:cNvPr>
          <p:cNvGrpSpPr/>
          <p:nvPr/>
        </p:nvGrpSpPr>
        <p:grpSpPr>
          <a:xfrm>
            <a:off x="5966177" y="2652104"/>
            <a:ext cx="2599632" cy="1952849"/>
            <a:chOff x="6085811" y="2704787"/>
            <a:chExt cx="2651760" cy="1992008"/>
          </a:xfrm>
        </p:grpSpPr>
        <p:sp>
          <p:nvSpPr>
            <p:cNvPr id="21" name="TextBox 20">
              <a:extLst>
                <a:ext uri="{FF2B5EF4-FFF2-40B4-BE49-F238E27FC236}">
                  <a16:creationId xmlns:a16="http://schemas.microsoft.com/office/drawing/2014/main" id="{32AA5DD9-991F-4355-BD2E-B434EF066F66}"/>
                </a:ext>
              </a:extLst>
            </p:cNvPr>
            <p:cNvSpPr txBox="1"/>
            <p:nvPr/>
          </p:nvSpPr>
          <p:spPr>
            <a:xfrm>
              <a:off x="6085811" y="3668474"/>
              <a:ext cx="2651760" cy="1028321"/>
            </a:xfrm>
            <a:prstGeom prst="rect">
              <a:avLst/>
            </a:prstGeom>
            <a:noFill/>
          </p:spPr>
          <p:txBody>
            <a:bodyPr wrap="square" lIns="140609" tIns="140609" rIns="140609" bIns="140609" rtlCol="0" anchor="t">
              <a:spAutoFit/>
            </a:bodyPr>
            <a:lstStyle/>
            <a:p>
              <a:pPr marL="0" marR="0" lvl="0" indent="0" algn="ctr" defTabSz="896302"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Build on an</a:t>
              </a:r>
              <a:b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b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enterprise-grade,</a:t>
              </a:r>
              <a:b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b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secure foundation</a:t>
              </a:r>
            </a:p>
          </p:txBody>
        </p:sp>
        <p:sp>
          <p:nvSpPr>
            <p:cNvPr id="74" name="server_2" title="Icon of a server with a padlock in the lower right corner">
              <a:extLst>
                <a:ext uri="{FF2B5EF4-FFF2-40B4-BE49-F238E27FC236}">
                  <a16:creationId xmlns:a16="http://schemas.microsoft.com/office/drawing/2014/main" id="{16DFA5E7-95B6-4836-B5B5-13A6ACE81AFB}"/>
                </a:ext>
              </a:extLst>
            </p:cNvPr>
            <p:cNvSpPr>
              <a:spLocks noChangeAspect="1" noEditPoints="1"/>
            </p:cNvSpPr>
            <p:nvPr/>
          </p:nvSpPr>
          <p:spPr bwMode="auto">
            <a:xfrm>
              <a:off x="7107700" y="2704787"/>
              <a:ext cx="607982" cy="753775"/>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D3F8E4DB-3F52-4A03-8498-9B46646284A6}"/>
              </a:ext>
            </a:extLst>
          </p:cNvPr>
          <p:cNvGrpSpPr/>
          <p:nvPr/>
        </p:nvGrpSpPr>
        <p:grpSpPr>
          <a:xfrm>
            <a:off x="8282564" y="2665841"/>
            <a:ext cx="2599632" cy="1697731"/>
            <a:chOff x="8448646" y="2718800"/>
            <a:chExt cx="2651760" cy="1731774"/>
          </a:xfrm>
        </p:grpSpPr>
        <p:sp>
          <p:nvSpPr>
            <p:cNvPr id="12" name="TextBox 11">
              <a:extLst>
                <a:ext uri="{FF2B5EF4-FFF2-40B4-BE49-F238E27FC236}">
                  <a16:creationId xmlns:a16="http://schemas.microsoft.com/office/drawing/2014/main" id="{E92AC923-3F09-4B8F-A47E-2E4D8D1F9E3B}"/>
                </a:ext>
              </a:extLst>
            </p:cNvPr>
            <p:cNvSpPr txBox="1"/>
            <p:nvPr/>
          </p:nvSpPr>
          <p:spPr>
            <a:xfrm>
              <a:off x="8448646" y="3668474"/>
              <a:ext cx="2651760" cy="782100"/>
            </a:xfrm>
            <a:prstGeom prst="rect">
              <a:avLst/>
            </a:prstGeom>
            <a:noFill/>
          </p:spPr>
          <p:txBody>
            <a:bodyPr wrap="square" lIns="140609" tIns="140609" rIns="140609" bIns="140609" rtlCol="0" anchor="t">
              <a:spAutoFit/>
            </a:bodyPr>
            <a:lstStyle/>
            <a:p>
              <a:pPr marL="0" marR="0" lvl="0" indent="0" algn="ctr" defTabSz="896302"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Run anything,</a:t>
              </a:r>
              <a:b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b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anywhere</a:t>
              </a:r>
            </a:p>
          </p:txBody>
        </p:sp>
        <p:sp>
          <p:nvSpPr>
            <p:cNvPr id="75" name="globe" title="Icon of the earth">
              <a:extLst>
                <a:ext uri="{FF2B5EF4-FFF2-40B4-BE49-F238E27FC236}">
                  <a16:creationId xmlns:a16="http://schemas.microsoft.com/office/drawing/2014/main" id="{2D23C8A8-A373-4049-AC35-17E1B04CF705}"/>
                </a:ext>
              </a:extLst>
            </p:cNvPr>
            <p:cNvSpPr>
              <a:spLocks noChangeAspect="1" noEditPoints="1"/>
            </p:cNvSpPr>
            <p:nvPr/>
          </p:nvSpPr>
          <p:spPr bwMode="auto">
            <a:xfrm>
              <a:off x="9412882" y="2718800"/>
              <a:ext cx="723288" cy="72574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67982F09-15BD-4567-83BD-DF47D06A026A}"/>
              </a:ext>
            </a:extLst>
          </p:cNvPr>
          <p:cNvGrpSpPr/>
          <p:nvPr/>
        </p:nvGrpSpPr>
        <p:grpSpPr>
          <a:xfrm>
            <a:off x="3649791" y="2673907"/>
            <a:ext cx="2599632" cy="1931046"/>
            <a:chOff x="3722976" y="2727028"/>
            <a:chExt cx="2651760" cy="1969768"/>
          </a:xfrm>
        </p:grpSpPr>
        <p:sp>
          <p:nvSpPr>
            <p:cNvPr id="18" name="TextBox 17">
              <a:extLst>
                <a:ext uri="{FF2B5EF4-FFF2-40B4-BE49-F238E27FC236}">
                  <a16:creationId xmlns:a16="http://schemas.microsoft.com/office/drawing/2014/main" id="{DA9AFC7E-14A3-459A-AF43-61E328EE08BA}"/>
                </a:ext>
              </a:extLst>
            </p:cNvPr>
            <p:cNvSpPr txBox="1"/>
            <p:nvPr/>
          </p:nvSpPr>
          <p:spPr>
            <a:xfrm>
              <a:off x="3722976" y="3668475"/>
              <a:ext cx="2651760" cy="1028321"/>
            </a:xfrm>
            <a:prstGeom prst="rect">
              <a:avLst/>
            </a:prstGeom>
            <a:noFill/>
          </p:spPr>
          <p:txBody>
            <a:bodyPr wrap="square" lIns="140609" tIns="140609" rIns="140609" bIns="140609" rtlCol="0" anchor="t">
              <a:spAutoFit/>
            </a:bodyPr>
            <a:lstStyle/>
            <a:p>
              <a:pPr marL="0" marR="0" lvl="0" indent="0" algn="ctr" defTabSz="896302" rtl="0" eaLnBrk="1" fontAlgn="auto" latinLnBrk="0" hangingPunct="1">
                <a:lnSpc>
                  <a:spcPct val="100000"/>
                </a:lnSpc>
                <a:spcBef>
                  <a:spcPts val="0"/>
                </a:spcBef>
                <a:spcAft>
                  <a:spcPts val="576"/>
                </a:spcAft>
                <a:buClrTx/>
                <a:buSzTx/>
                <a:buFontTx/>
                <a:buNone/>
                <a:tabLst/>
                <a:defRPr/>
              </a:pP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Accelerate</a:t>
              </a:r>
              <a:b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b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containerized</a:t>
              </a:r>
              <a:b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br>
              <a:r>
                <a:rPr kumimoji="0" lang="en-US" sz="1568" b="0" i="0" u="none" strike="noStrike" kern="1200" cap="none" spc="0" normalizeH="0" baseline="0" noProof="0">
                  <a:ln>
                    <a:noFill/>
                  </a:ln>
                  <a:solidFill>
                    <a:srgbClr val="511C74"/>
                  </a:solidFill>
                  <a:effectLst/>
                  <a:uLnTx/>
                  <a:uFillTx/>
                  <a:latin typeface="Segoe UI Semibold" panose="020B0702040204020203" pitchFamily="34" charset="0"/>
                  <a:ea typeface="+mn-ea"/>
                  <a:cs typeface="Segoe UI Semibold" panose="020B0702040204020203" pitchFamily="34" charset="0"/>
                </a:rPr>
                <a:t>development</a:t>
              </a:r>
            </a:p>
          </p:txBody>
        </p:sp>
        <p:sp>
          <p:nvSpPr>
            <p:cNvPr id="76" name="DevUpdate_ECC5" title="Icon of a clock with an arrow around it pointing clockwise">
              <a:extLst>
                <a:ext uri="{FF2B5EF4-FFF2-40B4-BE49-F238E27FC236}">
                  <a16:creationId xmlns:a16="http://schemas.microsoft.com/office/drawing/2014/main" id="{4DFB05C1-D4A4-4BEE-96DE-92C9A60FF101}"/>
                </a:ext>
              </a:extLst>
            </p:cNvPr>
            <p:cNvSpPr>
              <a:spLocks noChangeAspect="1" noEditPoints="1"/>
            </p:cNvSpPr>
            <p:nvPr/>
          </p:nvSpPr>
          <p:spPr bwMode="auto">
            <a:xfrm>
              <a:off x="4694631" y="2727028"/>
              <a:ext cx="708451" cy="709292"/>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7" name="Title 3">
            <a:extLst>
              <a:ext uri="{FF2B5EF4-FFF2-40B4-BE49-F238E27FC236}">
                <a16:creationId xmlns:a16="http://schemas.microsoft.com/office/drawing/2014/main" id="{C992CC6B-EA2E-4191-BAED-FFB5EA0270C0}"/>
              </a:ext>
            </a:extLst>
          </p:cNvPr>
          <p:cNvSpPr>
            <a:spLocks noGrp="1"/>
          </p:cNvSpPr>
          <p:nvPr>
            <p:ph type="title"/>
          </p:nvPr>
        </p:nvSpPr>
        <p:spPr/>
        <p:txBody>
          <a:bodyPr/>
          <a:lstStyle/>
          <a:p>
            <a:r>
              <a:rPr lang="en-US" sz="4000">
                <a:solidFill>
                  <a:schemeClr val="tx2"/>
                </a:solidFill>
              </a:rPr>
              <a:t>Azure Kubernetes Service (AKS)</a:t>
            </a:r>
            <a:endParaRPr lang="en-US" sz="4000">
              <a:solidFill>
                <a:srgbClr val="0078D4"/>
              </a:solidFill>
            </a:endParaRPr>
          </a:p>
        </p:txBody>
      </p:sp>
      <p:sp>
        <p:nvSpPr>
          <p:cNvPr id="34" name="Rectangle 33">
            <a:extLst>
              <a:ext uri="{FF2B5EF4-FFF2-40B4-BE49-F238E27FC236}">
                <a16:creationId xmlns:a16="http://schemas.microsoft.com/office/drawing/2014/main" id="{8A51DF37-B9EB-4E80-99A8-413AEABD5FDB}"/>
              </a:ext>
            </a:extLst>
          </p:cNvPr>
          <p:cNvSpPr/>
          <p:nvPr/>
        </p:nvSpPr>
        <p:spPr>
          <a:xfrm>
            <a:off x="455995" y="974458"/>
            <a:ext cx="11426970" cy="392245"/>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505050"/>
                </a:solidFill>
                <a:effectLst/>
                <a:uLnTx/>
                <a:uFillTx/>
                <a:latin typeface="Segoe UI"/>
                <a:ea typeface="+mn-ea"/>
                <a:cs typeface="+mn-cs"/>
              </a:rPr>
              <a:t>Ship faster, operate easily, and scale confidently with managed Kubernetes on Azure</a:t>
            </a:r>
          </a:p>
        </p:txBody>
      </p:sp>
    </p:spTree>
    <p:extLst>
      <p:ext uri="{BB962C8B-B14F-4D97-AF65-F5344CB8AC3E}">
        <p14:creationId xmlns:p14="http://schemas.microsoft.com/office/powerpoint/2010/main" val="14385890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22" presetClass="entr" presetSubtype="8" fill="hold"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53" presetClass="entr" presetSubtype="16"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10" presetClass="entr" presetSubtype="0" fill="hold" nodeType="withEffect">
                                  <p:stCondLst>
                                    <p:cond delay="5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22" presetClass="entr" presetSubtype="8" fill="hold" nodeType="withEffect">
                                  <p:stCondLst>
                                    <p:cond delay="75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par>
                                <p:cTn id="29" presetID="10" presetClass="entr" presetSubtype="0" fill="hold" nodeType="withEffect">
                                  <p:stCondLst>
                                    <p:cond delay="100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22" presetClass="entr" presetSubtype="8" fill="hold" nodeType="withEffect">
                                  <p:stCondLst>
                                    <p:cond delay="1250"/>
                                  </p:stCondLst>
                                  <p:childTnLst>
                                    <p:set>
                                      <p:cBhvr>
                                        <p:cTn id="33" dur="1" fill="hold">
                                          <p:stCondLst>
                                            <p:cond delay="0"/>
                                          </p:stCondLst>
                                        </p:cTn>
                                        <p:tgtEl>
                                          <p:spTgt spid="56"/>
                                        </p:tgtEl>
                                        <p:attrNameLst>
                                          <p:attrName>style.visibility</p:attrName>
                                        </p:attrNameLst>
                                      </p:cBhvr>
                                      <p:to>
                                        <p:strVal val="visible"/>
                                      </p:to>
                                    </p:set>
                                    <p:animEffect transition="in" filter="wipe(left)">
                                      <p:cBhvr>
                                        <p:cTn id="34" dur="500"/>
                                        <p:tgtEl>
                                          <p:spTgt spid="56"/>
                                        </p:tgtEl>
                                      </p:cBhvr>
                                    </p:animEffect>
                                  </p:childTnLst>
                                </p:cTn>
                              </p:par>
                              <p:par>
                                <p:cTn id="35" presetID="53" presetClass="entr" presetSubtype="16" fill="hold" grpId="0" nodeType="withEffect">
                                  <p:stCondLst>
                                    <p:cond delay="150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10" presetClass="entr" presetSubtype="0" fill="hold" nodeType="withEffect">
                                  <p:stCondLst>
                                    <p:cond delay="1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prstGeom prst="rect">
            <a:avLst/>
          </a:prstGeom>
        </p:spPr>
        <p:txBody>
          <a:bodyPr wrap="square" anchor="t">
            <a:normAutofit/>
          </a:bodyPr>
          <a:lstStyle/>
          <a:p>
            <a:r>
              <a:rPr lang="en-US"/>
              <a:t>ASP.NET Core 3</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4294967295"/>
          </p:nvPr>
        </p:nvGraphicFramePr>
        <p:xfrm>
          <a:off x="586581" y="1546311"/>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4520DF7B-7BB5-4955-9D9C-20217F644541}"/>
              </a:ext>
            </a:extLst>
          </p:cNvPr>
          <p:cNvSpPr txBox="1"/>
          <p:nvPr/>
        </p:nvSpPr>
        <p:spPr>
          <a:xfrm>
            <a:off x="266920" y="933731"/>
            <a:ext cx="2792627"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accent1"/>
                </a:solidFill>
              </a:rPr>
              <a:t>www.asp.net</a:t>
            </a:r>
          </a:p>
        </p:txBody>
      </p:sp>
    </p:spTree>
    <p:extLst>
      <p:ext uri="{BB962C8B-B14F-4D97-AF65-F5344CB8AC3E}">
        <p14:creationId xmlns:p14="http://schemas.microsoft.com/office/powerpoint/2010/main" val="25014083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B9700C-ECBE-4D8E-86CE-89146FE2C704}"/>
              </a:ext>
            </a:extLst>
          </p:cNvPr>
          <p:cNvPicPr>
            <a:picLocks noChangeAspect="1"/>
          </p:cNvPicPr>
          <p:nvPr/>
        </p:nvPicPr>
        <p:blipFill>
          <a:blip r:embed="rId3"/>
          <a:stretch>
            <a:fillRect/>
          </a:stretch>
        </p:blipFill>
        <p:spPr>
          <a:xfrm>
            <a:off x="5286158" y="-2263"/>
            <a:ext cx="11277950" cy="6858000"/>
          </a:xfrm>
          <a:prstGeom prst="rect">
            <a:avLst/>
          </a:prstGeom>
        </p:spPr>
      </p:pic>
      <p:sp>
        <p:nvSpPr>
          <p:cNvPr id="6" name="TextBox 5">
            <a:extLst>
              <a:ext uri="{FF2B5EF4-FFF2-40B4-BE49-F238E27FC236}">
                <a16:creationId xmlns:a16="http://schemas.microsoft.com/office/drawing/2014/main" id="{0F5255AD-0C7C-455E-9AAB-267CD4B4784C}"/>
              </a:ext>
            </a:extLst>
          </p:cNvPr>
          <p:cNvSpPr txBox="1"/>
          <p:nvPr/>
        </p:nvSpPr>
        <p:spPr>
          <a:xfrm>
            <a:off x="1100884" y="1564622"/>
            <a:ext cx="146328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Visual Studio</a:t>
            </a:r>
          </a:p>
        </p:txBody>
      </p:sp>
      <p:sp>
        <p:nvSpPr>
          <p:cNvPr id="7" name="TextBox 6">
            <a:extLst>
              <a:ext uri="{FF2B5EF4-FFF2-40B4-BE49-F238E27FC236}">
                <a16:creationId xmlns:a16="http://schemas.microsoft.com/office/drawing/2014/main" id="{C710C153-8E80-49A7-B724-F2A15268C6FB}"/>
              </a:ext>
            </a:extLst>
          </p:cNvPr>
          <p:cNvSpPr txBox="1"/>
          <p:nvPr/>
        </p:nvSpPr>
        <p:spPr>
          <a:xfrm>
            <a:off x="1100884" y="1965906"/>
            <a:ext cx="212853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Visual Studio Code</a:t>
            </a:r>
          </a:p>
        </p:txBody>
      </p:sp>
      <p:sp>
        <p:nvSpPr>
          <p:cNvPr id="8" name="TextBox 7">
            <a:extLst>
              <a:ext uri="{FF2B5EF4-FFF2-40B4-BE49-F238E27FC236}">
                <a16:creationId xmlns:a16="http://schemas.microsoft.com/office/drawing/2014/main" id="{259ACDBD-F67F-4614-A02F-41DEACD3D645}"/>
              </a:ext>
            </a:extLst>
          </p:cNvPr>
          <p:cNvSpPr txBox="1"/>
          <p:nvPr/>
        </p:nvSpPr>
        <p:spPr>
          <a:xfrm>
            <a:off x="1100884" y="1173524"/>
            <a:ext cx="240424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Visual Studio for Mac</a:t>
            </a:r>
          </a:p>
        </p:txBody>
      </p:sp>
      <p:sp>
        <p:nvSpPr>
          <p:cNvPr id="9" name="TextBox 8">
            <a:extLst>
              <a:ext uri="{FF2B5EF4-FFF2-40B4-BE49-F238E27FC236}">
                <a16:creationId xmlns:a16="http://schemas.microsoft.com/office/drawing/2014/main" id="{28B736D5-C8A0-41D1-8145-2B180987F35D}"/>
              </a:ext>
            </a:extLst>
          </p:cNvPr>
          <p:cNvSpPr txBox="1"/>
          <p:nvPr/>
        </p:nvSpPr>
        <p:spPr>
          <a:xfrm>
            <a:off x="1100884" y="3941956"/>
            <a:ext cx="281904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Visual Studio App Center</a:t>
            </a:r>
          </a:p>
        </p:txBody>
      </p:sp>
      <p:sp>
        <p:nvSpPr>
          <p:cNvPr id="10" name="TextBox 9">
            <a:extLst>
              <a:ext uri="{FF2B5EF4-FFF2-40B4-BE49-F238E27FC236}">
                <a16:creationId xmlns:a16="http://schemas.microsoft.com/office/drawing/2014/main" id="{DCF711A8-9CCC-49D9-91EC-18C17A8506C4}"/>
              </a:ext>
            </a:extLst>
          </p:cNvPr>
          <p:cNvSpPr txBox="1"/>
          <p:nvPr/>
        </p:nvSpPr>
        <p:spPr>
          <a:xfrm>
            <a:off x="1100884" y="3542248"/>
            <a:ext cx="160922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DevOps</a:t>
            </a:r>
          </a:p>
        </p:txBody>
      </p:sp>
      <p:sp>
        <p:nvSpPr>
          <p:cNvPr id="13" name="TextBox 12">
            <a:extLst>
              <a:ext uri="{FF2B5EF4-FFF2-40B4-BE49-F238E27FC236}">
                <a16:creationId xmlns:a16="http://schemas.microsoft.com/office/drawing/2014/main" id="{D06E2F25-FD22-4A21-8A95-E3700A432470}"/>
              </a:ext>
            </a:extLst>
          </p:cNvPr>
          <p:cNvSpPr txBox="1"/>
          <p:nvPr/>
        </p:nvSpPr>
        <p:spPr>
          <a:xfrm>
            <a:off x="1136188" y="5044634"/>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a:t>
            </a:r>
          </a:p>
        </p:txBody>
      </p:sp>
      <p:sp>
        <p:nvSpPr>
          <p:cNvPr id="14" name="TextBox 13">
            <a:extLst>
              <a:ext uri="{FF2B5EF4-FFF2-40B4-BE49-F238E27FC236}">
                <a16:creationId xmlns:a16="http://schemas.microsoft.com/office/drawing/2014/main" id="{F63BFB32-C285-4E8F-8E3F-FAD866F2A95B}"/>
              </a:ext>
            </a:extLst>
          </p:cNvPr>
          <p:cNvSpPr txBox="1"/>
          <p:nvPr/>
        </p:nvSpPr>
        <p:spPr>
          <a:xfrm>
            <a:off x="1096627" y="806383"/>
            <a:ext cx="189616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60" normalizeH="0" baseline="0" noProof="0">
                <a:ln>
                  <a:noFill/>
                </a:ln>
                <a:solidFill>
                  <a:srgbClr val="5C2D91"/>
                </a:solidFill>
                <a:effectLst/>
                <a:uLnTx/>
                <a:uFillTx/>
                <a:latin typeface="Segoe UI Semibold"/>
                <a:ea typeface="+mn-ea"/>
                <a:cs typeface="+mn-cs"/>
              </a:rPr>
              <a:t>DEVELOPER TOOLS</a:t>
            </a:r>
          </a:p>
        </p:txBody>
      </p:sp>
      <p:cxnSp>
        <p:nvCxnSpPr>
          <p:cNvPr id="16" name="Straight Connector 15">
            <a:extLst>
              <a:ext uri="{FF2B5EF4-FFF2-40B4-BE49-F238E27FC236}">
                <a16:creationId xmlns:a16="http://schemas.microsoft.com/office/drawing/2014/main" id="{B4BB75E8-50A9-4EF6-BBCE-F27ADEF8F24E}"/>
              </a:ext>
            </a:extLst>
          </p:cNvPr>
          <p:cNvCxnSpPr/>
          <p:nvPr/>
        </p:nvCxnSpPr>
        <p:spPr>
          <a:xfrm>
            <a:off x="903767" y="806383"/>
            <a:ext cx="0" cy="1501436"/>
          </a:xfrm>
          <a:prstGeom prst="line">
            <a:avLst/>
          </a:prstGeom>
          <a:ln w="76200">
            <a:solidFill>
              <a:srgbClr val="5C2D9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C8A4B7-435E-4310-821B-203A82F20815}"/>
              </a:ext>
            </a:extLst>
          </p:cNvPr>
          <p:cNvCxnSpPr>
            <a:cxnSpLocks/>
          </p:cNvCxnSpPr>
          <p:nvPr/>
        </p:nvCxnSpPr>
        <p:spPr>
          <a:xfrm>
            <a:off x="903767" y="2758288"/>
            <a:ext cx="0" cy="1537056"/>
          </a:xfrm>
          <a:prstGeom prst="line">
            <a:avLst/>
          </a:prstGeom>
          <a:ln w="76200">
            <a:solidFill>
              <a:srgbClr val="5C2D9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14C0FDA-B9EA-4D9B-91C2-280B0A984C66}"/>
              </a:ext>
            </a:extLst>
          </p:cNvPr>
          <p:cNvSpPr txBox="1"/>
          <p:nvPr/>
        </p:nvSpPr>
        <p:spPr>
          <a:xfrm>
            <a:off x="1090946" y="2758288"/>
            <a:ext cx="217303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60" normalizeH="0" baseline="0" noProof="0">
                <a:ln>
                  <a:noFill/>
                </a:ln>
                <a:solidFill>
                  <a:srgbClr val="5C2D91"/>
                </a:solidFill>
                <a:effectLst/>
                <a:uLnTx/>
                <a:uFillTx/>
                <a:latin typeface="Segoe UI Semibold"/>
                <a:ea typeface="+mn-ea"/>
                <a:cs typeface="+mn-cs"/>
              </a:rPr>
              <a:t>DEVELOPER SERVICES</a:t>
            </a:r>
          </a:p>
        </p:txBody>
      </p:sp>
      <p:sp>
        <p:nvSpPr>
          <p:cNvPr id="20" name="TextBox 19">
            <a:extLst>
              <a:ext uri="{FF2B5EF4-FFF2-40B4-BE49-F238E27FC236}">
                <a16:creationId xmlns:a16="http://schemas.microsoft.com/office/drawing/2014/main" id="{0E9062E9-7D57-4EE4-9D31-7EF873F04859}"/>
              </a:ext>
            </a:extLst>
          </p:cNvPr>
          <p:cNvSpPr txBox="1"/>
          <p:nvPr/>
        </p:nvSpPr>
        <p:spPr>
          <a:xfrm>
            <a:off x="1136188" y="4720379"/>
            <a:ext cx="1873333"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60" normalizeH="0" baseline="0" noProof="0">
                <a:ln>
                  <a:noFill/>
                </a:ln>
                <a:solidFill>
                  <a:srgbClr val="5C2D91"/>
                </a:solidFill>
                <a:effectLst/>
                <a:uLnTx/>
                <a:uFillTx/>
                <a:latin typeface="Segoe UI Semibold"/>
                <a:ea typeface="+mn-ea"/>
                <a:cs typeface="+mn-cs"/>
              </a:rPr>
              <a:t>CLOUD PLATFORM</a:t>
            </a:r>
          </a:p>
        </p:txBody>
      </p:sp>
      <p:cxnSp>
        <p:nvCxnSpPr>
          <p:cNvPr id="21" name="Straight Connector 20">
            <a:extLst>
              <a:ext uri="{FF2B5EF4-FFF2-40B4-BE49-F238E27FC236}">
                <a16:creationId xmlns:a16="http://schemas.microsoft.com/office/drawing/2014/main" id="{865895C2-DBD9-425D-9C0C-DC8F4E6F8422}"/>
              </a:ext>
            </a:extLst>
          </p:cNvPr>
          <p:cNvCxnSpPr>
            <a:cxnSpLocks/>
          </p:cNvCxnSpPr>
          <p:nvPr/>
        </p:nvCxnSpPr>
        <p:spPr>
          <a:xfrm>
            <a:off x="909985" y="4720379"/>
            <a:ext cx="0" cy="682549"/>
          </a:xfrm>
          <a:prstGeom prst="line">
            <a:avLst/>
          </a:prstGeom>
          <a:ln w="76200">
            <a:solidFill>
              <a:srgbClr val="5C2D9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8BFB0A5-E567-4EBF-B4DE-84FCF90A7634}"/>
              </a:ext>
            </a:extLst>
          </p:cNvPr>
          <p:cNvSpPr/>
          <p:nvPr/>
        </p:nvSpPr>
        <p:spPr bwMode="auto">
          <a:xfrm>
            <a:off x="5358014" y="0"/>
            <a:ext cx="6847840" cy="6858000"/>
          </a:xfrm>
          <a:prstGeom prst="rect">
            <a:avLst/>
          </a:prstGeom>
          <a:solidFill>
            <a:srgbClr val="5C2D91">
              <a:alpha val="8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146304" rIns="91440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Best-in-class tools </a:t>
            </a:r>
            <a:b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and services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for any developer,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any app, </a:t>
            </a:r>
            <a:b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any platform</a:t>
            </a:r>
          </a:p>
        </p:txBody>
      </p:sp>
      <p:sp>
        <p:nvSpPr>
          <p:cNvPr id="19" name="TextBox 18">
            <a:extLst>
              <a:ext uri="{FF2B5EF4-FFF2-40B4-BE49-F238E27FC236}">
                <a16:creationId xmlns:a16="http://schemas.microsoft.com/office/drawing/2014/main" id="{73E74A43-F7BD-4D1D-9DA1-C33495FB03E6}"/>
              </a:ext>
            </a:extLst>
          </p:cNvPr>
          <p:cNvSpPr txBox="1"/>
          <p:nvPr/>
        </p:nvSpPr>
        <p:spPr>
          <a:xfrm>
            <a:off x="1102405" y="3142539"/>
            <a:ext cx="80470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GitHub</a:t>
            </a:r>
          </a:p>
        </p:txBody>
      </p:sp>
    </p:spTree>
    <p:extLst>
      <p:ext uri="{BB962C8B-B14F-4D97-AF65-F5344CB8AC3E}">
        <p14:creationId xmlns:p14="http://schemas.microsoft.com/office/powerpoint/2010/main" val="352524756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sz="5400"/>
              <a:t>.NET Core 3 Microservices</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pPr algn="ctr"/>
            <a:r>
              <a:rPr lang="en-US"/>
              <a:t>C#</a:t>
            </a:r>
          </a:p>
        </p:txBody>
      </p:sp>
    </p:spTree>
    <p:extLst>
      <p:ext uri="{BB962C8B-B14F-4D97-AF65-F5344CB8AC3E}">
        <p14:creationId xmlns:p14="http://schemas.microsoft.com/office/powerpoint/2010/main" val="37564061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prstGeom prst="rect">
            <a:avLst/>
          </a:prstGeom>
        </p:spPr>
        <p:txBody>
          <a:bodyPr wrap="square" anchor="t">
            <a:normAutofit/>
          </a:bodyPr>
          <a:lstStyle/>
          <a:p>
            <a:r>
              <a:rPr lang="en-US"/>
              <a:t>C# 8.0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4294967295"/>
          </p:nvPr>
        </p:nvGraphicFramePr>
        <p:xfrm>
          <a:off x="586581" y="1571024"/>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507322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sz="5400"/>
              <a:t>C# 8.0</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sp>
        <p:nvSpPr>
          <p:cNvPr id="4" name="Rectangle: Rounded Corners 3">
            <a:extLst>
              <a:ext uri="{FF2B5EF4-FFF2-40B4-BE49-F238E27FC236}">
                <a16:creationId xmlns:a16="http://schemas.microsoft.com/office/drawing/2014/main" id="{EFA20DA0-F60E-48C6-B736-E007980FF40E}"/>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182807221"/>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pPr algn="ctr"/>
            <a:r>
              <a:rPr lang="en-US"/>
              <a:t>Mobile apps with Xamarin</a:t>
            </a:r>
          </a:p>
        </p:txBody>
      </p:sp>
    </p:spTree>
    <p:extLst>
      <p:ext uri="{BB962C8B-B14F-4D97-AF65-F5344CB8AC3E}">
        <p14:creationId xmlns:p14="http://schemas.microsoft.com/office/powerpoint/2010/main" val="3005634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prstGeom prst="rect">
            <a:avLst/>
          </a:prstGeom>
        </p:spPr>
        <p:txBody>
          <a:bodyPr wrap="square" anchor="t">
            <a:noAutofit/>
          </a:bodyPr>
          <a:lstStyle/>
          <a:p>
            <a:r>
              <a:rPr lang="en-US" sz="4700">
                <a:cs typeface="Segoe UI"/>
              </a:rPr>
              <a:t>Xamarin</a:t>
            </a:r>
          </a:p>
        </p:txBody>
      </p:sp>
      <p:graphicFrame>
        <p:nvGraphicFramePr>
          <p:cNvPr id="761" name="Text Placeholder 1">
            <a:extLst>
              <a:ext uri="{FF2B5EF4-FFF2-40B4-BE49-F238E27FC236}">
                <a16:creationId xmlns:a16="http://schemas.microsoft.com/office/drawing/2014/main" id="{6BAF7240-78AB-411B-80B9-AE7353288607}"/>
              </a:ext>
            </a:extLst>
          </p:cNvPr>
          <p:cNvGraphicFramePr/>
          <p:nvPr>
            <p:extLst>
              <p:ext uri="{D42A27DB-BD31-4B8C-83A1-F6EECF244321}">
                <p14:modId xmlns:p14="http://schemas.microsoft.com/office/powerpoint/2010/main" val="165434539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descr="Smart Phone">
            <a:extLst>
              <a:ext uri="{FF2B5EF4-FFF2-40B4-BE49-F238E27FC236}">
                <a16:creationId xmlns:a16="http://schemas.microsoft.com/office/drawing/2014/main" id="{72DDFCCE-E05A-44F2-9389-166143D5A682}"/>
              </a:ext>
            </a:extLst>
          </p:cNvPr>
          <p:cNvSpPr/>
          <p:nvPr/>
        </p:nvSpPr>
        <p:spPr>
          <a:xfrm>
            <a:off x="1182783" y="2454735"/>
            <a:ext cx="1104468" cy="1104468"/>
          </a:xfrm>
          <a:prstGeom prst="rect">
            <a:avLst/>
          </a:prstGeom>
          <a:blipFill rotWithShape="1">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 name="TextBox 4">
            <a:extLst>
              <a:ext uri="{FF2B5EF4-FFF2-40B4-BE49-F238E27FC236}">
                <a16:creationId xmlns:a16="http://schemas.microsoft.com/office/drawing/2014/main" id="{BC3C0E94-DB8E-4002-8A3D-216CE3D2E309}"/>
              </a:ext>
            </a:extLst>
          </p:cNvPr>
          <p:cNvSpPr txBox="1"/>
          <p:nvPr/>
        </p:nvSpPr>
        <p:spPr>
          <a:xfrm>
            <a:off x="266920" y="933731"/>
            <a:ext cx="3057048"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accent1"/>
                </a:solidFill>
              </a:rPr>
              <a:t>www.xamarin.com</a:t>
            </a:r>
          </a:p>
        </p:txBody>
      </p:sp>
    </p:spTree>
    <p:extLst>
      <p:ext uri="{BB962C8B-B14F-4D97-AF65-F5344CB8AC3E}">
        <p14:creationId xmlns:p14="http://schemas.microsoft.com/office/powerpoint/2010/main" val="321593446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sz="5400"/>
              <a:t>Xamarin</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40206096"/>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pPr algn="ctr"/>
            <a:r>
              <a:rPr lang="en-US"/>
              <a:t>Web apps with </a:t>
            </a:r>
            <a:r>
              <a:rPr lang="en-US" err="1"/>
              <a:t>Blazor</a:t>
            </a:r>
            <a:endParaRPr lang="en-US"/>
          </a:p>
        </p:txBody>
      </p:sp>
    </p:spTree>
    <p:extLst>
      <p:ext uri="{BB962C8B-B14F-4D97-AF65-F5344CB8AC3E}">
        <p14:creationId xmlns:p14="http://schemas.microsoft.com/office/powerpoint/2010/main" val="36995243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prstGeom prst="rect">
            <a:avLst/>
          </a:prstGeom>
        </p:spPr>
        <p:txBody>
          <a:bodyPr wrap="square" anchor="t">
            <a:normAutofit/>
          </a:bodyPr>
          <a:lstStyle/>
          <a:p>
            <a:r>
              <a:rPr lang="en-US"/>
              <a:t>ASP.NET Core 3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99B0CFA6-A5D5-4489-9FBE-B2B6BC639B44}"/>
              </a:ext>
            </a:extLst>
          </p:cNvPr>
          <p:cNvSpPr txBox="1"/>
          <p:nvPr/>
        </p:nvSpPr>
        <p:spPr>
          <a:xfrm>
            <a:off x="266920" y="933731"/>
            <a:ext cx="2792627"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accent1"/>
                </a:solidFill>
              </a:rPr>
              <a:t>www.blazor.net</a:t>
            </a:r>
          </a:p>
        </p:txBody>
      </p:sp>
    </p:spTree>
    <p:extLst>
      <p:ext uri="{BB962C8B-B14F-4D97-AF65-F5344CB8AC3E}">
        <p14:creationId xmlns:p14="http://schemas.microsoft.com/office/powerpoint/2010/main" val="39630025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sz="5400" err="1"/>
              <a:t>Blazor</a:t>
            </a:r>
            <a:endParaRPr lang="en-US" sz="5400"/>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917395872"/>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AC332877-84BC-4EA9-A4F1-51F641A58B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07067" y="0"/>
            <a:ext cx="11239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20">
            <a:extLst>
              <a:ext uri="{FF2B5EF4-FFF2-40B4-BE49-F238E27FC236}">
                <a16:creationId xmlns:a16="http://schemas.microsoft.com/office/drawing/2014/main" id="{C49E1612-C3F8-4A8B-86BB-3503BF7AB1C7}"/>
              </a:ext>
            </a:extLst>
          </p:cNvPr>
          <p:cNvSpPr/>
          <p:nvPr/>
        </p:nvSpPr>
        <p:spPr bwMode="auto">
          <a:xfrm rot="10800000">
            <a:off x="1856232" y="-19210"/>
            <a:ext cx="7884113" cy="6857029"/>
          </a:xfrm>
          <a:custGeom>
            <a:avLst/>
            <a:gdLst>
              <a:gd name="connsiteX0" fmla="*/ 1457721 w 8182218"/>
              <a:gd name="connsiteY0" fmla="*/ 0 h 6858002"/>
              <a:gd name="connsiteX1" fmla="*/ 4044813 w 8182218"/>
              <a:gd name="connsiteY1" fmla="*/ 0 h 6858002"/>
              <a:gd name="connsiteX2" fmla="*/ 5476196 w 8182218"/>
              <a:gd name="connsiteY2" fmla="*/ 0 h 6858002"/>
              <a:gd name="connsiteX3" fmla="*/ 8182218 w 8182218"/>
              <a:gd name="connsiteY3" fmla="*/ 0 h 6858002"/>
              <a:gd name="connsiteX4" fmla="*/ 8182218 w 8182218"/>
              <a:gd name="connsiteY4" fmla="*/ 6858002 h 6858002"/>
              <a:gd name="connsiteX5" fmla="*/ 5476196 w 8182218"/>
              <a:gd name="connsiteY5" fmla="*/ 6858002 h 6858002"/>
              <a:gd name="connsiteX6" fmla="*/ 4044813 w 8182218"/>
              <a:gd name="connsiteY6" fmla="*/ 6858002 h 6858002"/>
              <a:gd name="connsiteX7" fmla="*/ 0 w 8182218"/>
              <a:gd name="connsiteY7"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2218" h="6858002">
                <a:moveTo>
                  <a:pt x="1457721" y="0"/>
                </a:moveTo>
                <a:lnTo>
                  <a:pt x="4044813" y="0"/>
                </a:lnTo>
                <a:lnTo>
                  <a:pt x="5476196" y="0"/>
                </a:lnTo>
                <a:lnTo>
                  <a:pt x="8182218" y="0"/>
                </a:lnTo>
                <a:lnTo>
                  <a:pt x="8182218" y="6858002"/>
                </a:lnTo>
                <a:lnTo>
                  <a:pt x="5476196" y="6858002"/>
                </a:lnTo>
                <a:lnTo>
                  <a:pt x="4044813" y="6858002"/>
                </a:lnTo>
                <a:lnTo>
                  <a:pt x="0" y="6858002"/>
                </a:lnTo>
                <a:close/>
              </a:path>
            </a:pathLst>
          </a:custGeom>
          <a:solidFill>
            <a:schemeClr val="bg1"/>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5" rIns="182806" bIns="146245" numCol="1" spcCol="0" rtlCol="0" fromWordArt="0" anchor="t" anchorCtr="0" forceAA="0" compatLnSpc="1">
            <a:prstTxWarp prst="textNoShape">
              <a:avLst/>
            </a:prstTxWarp>
            <a:noAutofit/>
          </a:bodyPr>
          <a:lstStyle/>
          <a:p>
            <a:pPr algn="ctr" defTabSz="932013" fontAlgn="base">
              <a:lnSpc>
                <a:spcPct val="90000"/>
              </a:lnSpc>
              <a:spcBef>
                <a:spcPct val="0"/>
              </a:spcBef>
              <a:spcAft>
                <a:spcPct val="0"/>
              </a:spcAft>
              <a:defRPr/>
            </a:pPr>
            <a:endParaRPr lang="en-US" sz="1999" b="1">
              <a:solidFill>
                <a:srgbClr val="FFFFFF"/>
              </a:solidFill>
              <a:latin typeface="Segoe UI Light"/>
              <a:ea typeface="Segoe UI" pitchFamily="34" charset="0"/>
              <a:cs typeface="Segoe UI" pitchFamily="34" charset="0"/>
            </a:endParaRPr>
          </a:p>
        </p:txBody>
      </p:sp>
      <p:sp>
        <p:nvSpPr>
          <p:cNvPr id="3" name="Title 2">
            <a:extLst>
              <a:ext uri="{FF2B5EF4-FFF2-40B4-BE49-F238E27FC236}">
                <a16:creationId xmlns:a16="http://schemas.microsoft.com/office/drawing/2014/main" id="{AD040B3A-0F73-428D-A7BD-B0A62DA121DF}"/>
              </a:ext>
            </a:extLst>
          </p:cNvPr>
          <p:cNvSpPr>
            <a:spLocks noGrp="1"/>
          </p:cNvSpPr>
          <p:nvPr>
            <p:ph type="title"/>
          </p:nvPr>
        </p:nvSpPr>
        <p:spPr>
          <a:xfrm>
            <a:off x="588263" y="457200"/>
            <a:ext cx="11018520" cy="553998"/>
          </a:xfrm>
        </p:spPr>
        <p:txBody>
          <a:bodyPr/>
          <a:lstStyle/>
          <a:p>
            <a:r>
              <a:rPr lang="en-US"/>
              <a:t>A powerful Mac IDE</a:t>
            </a:r>
          </a:p>
        </p:txBody>
      </p:sp>
      <p:sp>
        <p:nvSpPr>
          <p:cNvPr id="4" name="Text Placeholder 3">
            <a:extLst>
              <a:ext uri="{FF2B5EF4-FFF2-40B4-BE49-F238E27FC236}">
                <a16:creationId xmlns:a16="http://schemas.microsoft.com/office/drawing/2014/main" id="{79BFC05F-7000-40B5-B4EA-A50BDD0FC076}"/>
              </a:ext>
            </a:extLst>
          </p:cNvPr>
          <p:cNvSpPr>
            <a:spLocks noGrp="1"/>
          </p:cNvSpPr>
          <p:nvPr>
            <p:ph type="body" sz="quarter" idx="10"/>
          </p:nvPr>
        </p:nvSpPr>
        <p:spPr>
          <a:xfrm>
            <a:off x="588263" y="1156048"/>
            <a:ext cx="11018520" cy="5518434"/>
          </a:xfrm>
        </p:spPr>
        <p:txBody>
          <a:bodyPr vert="horz" wrap="square" lIns="0" tIns="0" rIns="0" bIns="0" rtlCol="0" anchor="t">
            <a:spAutoFit/>
          </a:bodyPr>
          <a:lstStyle/>
          <a:p>
            <a:pPr>
              <a:spcBef>
                <a:spcPts val="1800"/>
              </a:spcBef>
            </a:pPr>
            <a:r>
              <a:rPr lang="en-US">
                <a:latin typeface="Segoe UI Semilight"/>
                <a:cs typeface="Segoe UI Semilight"/>
              </a:rPr>
              <a:t>Write better, more consistent code, faster</a:t>
            </a:r>
          </a:p>
          <a:p>
            <a:pPr lvl="1"/>
            <a:r>
              <a:rPr lang="en-US">
                <a:solidFill>
                  <a:srgbClr val="B92B9C"/>
                </a:solidFill>
              </a:rPr>
              <a:t>Advanced refactoring capabilities </a:t>
            </a:r>
            <a:r>
              <a:rPr lang="en-US"/>
              <a:t>for better code</a:t>
            </a:r>
            <a:endParaRPr lang="en-US">
              <a:cs typeface="Segoe UI"/>
            </a:endParaRPr>
          </a:p>
          <a:p>
            <a:pPr lvl="1"/>
            <a:r>
              <a:rPr lang="en-US">
                <a:solidFill>
                  <a:srgbClr val="B92B9C"/>
                </a:solidFill>
              </a:rPr>
              <a:t>One-click code clean-up </a:t>
            </a:r>
            <a:r>
              <a:rPr lang="en-US"/>
              <a:t>to apply multiple refactoring rules</a:t>
            </a:r>
            <a:endParaRPr lang="en-US">
              <a:cs typeface="Segoe UI"/>
            </a:endParaRPr>
          </a:p>
          <a:p>
            <a:pPr lvl="1"/>
            <a:r>
              <a:rPr lang="en-US"/>
              <a:t>Be a team player with </a:t>
            </a:r>
            <a:r>
              <a:rPr lang="en-US">
                <a:solidFill>
                  <a:srgbClr val="B92B9C"/>
                </a:solidFill>
              </a:rPr>
              <a:t>.</a:t>
            </a:r>
            <a:r>
              <a:rPr lang="en-US" err="1">
                <a:solidFill>
                  <a:srgbClr val="B92B9C"/>
                </a:solidFill>
              </a:rPr>
              <a:t>EditorConfig</a:t>
            </a:r>
            <a:r>
              <a:rPr lang="en-US">
                <a:solidFill>
                  <a:srgbClr val="B92B9C"/>
                </a:solidFill>
              </a:rPr>
              <a:t> </a:t>
            </a:r>
            <a:r>
              <a:rPr lang="en-US"/>
              <a:t>integration</a:t>
            </a:r>
            <a:endParaRPr lang="en-US">
              <a:cs typeface="Segoe UI"/>
            </a:endParaRPr>
          </a:p>
          <a:p>
            <a:pPr>
              <a:spcBef>
                <a:spcPts val="1800"/>
              </a:spcBef>
            </a:pPr>
            <a:r>
              <a:rPr lang="en-US">
                <a:latin typeface="Segoe UI Semilight"/>
                <a:cs typeface="Segoe UI Semilight"/>
              </a:rPr>
              <a:t>Spend less time on menial tasks</a:t>
            </a:r>
          </a:p>
          <a:p>
            <a:pPr lvl="1"/>
            <a:r>
              <a:rPr lang="en-US"/>
              <a:t>Be more productive with built-in </a:t>
            </a:r>
            <a:r>
              <a:rPr lang="en-US">
                <a:solidFill>
                  <a:srgbClr val="B92B9C"/>
                </a:solidFill>
              </a:rPr>
              <a:t>IntelliSense for .NET</a:t>
            </a:r>
            <a:endParaRPr lang="en-US">
              <a:solidFill>
                <a:srgbClr val="B92B9C"/>
              </a:solidFill>
              <a:cs typeface="Segoe UI"/>
            </a:endParaRPr>
          </a:p>
          <a:p>
            <a:pPr lvl="1"/>
            <a:r>
              <a:rPr lang="en-US">
                <a:solidFill>
                  <a:srgbClr val="B92B9C"/>
                </a:solidFill>
              </a:rPr>
              <a:t>Syntax highlighting </a:t>
            </a:r>
            <a:r>
              <a:rPr lang="en-US"/>
              <a:t>to help you focus on what really matters</a:t>
            </a:r>
            <a:endParaRPr lang="en-US">
              <a:cs typeface="Segoe UI"/>
            </a:endParaRPr>
          </a:p>
          <a:p>
            <a:pPr lvl="1"/>
            <a:r>
              <a:rPr lang="en-US"/>
              <a:t>Test your code with support for </a:t>
            </a:r>
            <a:r>
              <a:rPr lang="en-US" err="1">
                <a:solidFill>
                  <a:srgbClr val="B92B9C"/>
                </a:solidFill>
              </a:rPr>
              <a:t>xUnit</a:t>
            </a:r>
            <a:r>
              <a:rPr lang="en-US">
                <a:solidFill>
                  <a:srgbClr val="B92B9C"/>
                </a:solidFill>
              </a:rPr>
              <a:t>, </a:t>
            </a:r>
            <a:r>
              <a:rPr lang="en-US" err="1">
                <a:solidFill>
                  <a:srgbClr val="B92B9C"/>
                </a:solidFill>
              </a:rPr>
              <a:t>MSTest</a:t>
            </a:r>
            <a:r>
              <a:rPr lang="en-US">
                <a:solidFill>
                  <a:srgbClr val="B92B9C"/>
                </a:solidFill>
              </a:rPr>
              <a:t>, </a:t>
            </a:r>
            <a:r>
              <a:rPr lang="en-US" err="1">
                <a:solidFill>
                  <a:srgbClr val="B92B9C"/>
                </a:solidFill>
              </a:rPr>
              <a:t>NUnit</a:t>
            </a:r>
            <a:endParaRPr lang="en-US">
              <a:solidFill>
                <a:srgbClr val="B92B9C"/>
              </a:solidFill>
            </a:endParaRPr>
          </a:p>
          <a:p>
            <a:pPr lvl="1"/>
            <a:r>
              <a:rPr lang="en-US"/>
              <a:t>Teams benefit from </a:t>
            </a:r>
            <a:r>
              <a:rPr lang="en-US">
                <a:solidFill>
                  <a:srgbClr val="B92B9C"/>
                </a:solidFill>
              </a:rPr>
              <a:t>integrated Git source control</a:t>
            </a:r>
            <a:endParaRPr lang="en-US"/>
          </a:p>
          <a:p>
            <a:pPr lvl="1" indent="-228600">
              <a:lnSpc>
                <a:spcPct val="150000"/>
              </a:lnSpc>
            </a:pPr>
            <a:r>
              <a:rPr lang="en-US" sz="2800">
                <a:latin typeface="Segoe UI Semilight"/>
                <a:cs typeface="Segoe UI Semilight"/>
              </a:rPr>
              <a:t>Designed and Optimized for Mac</a:t>
            </a:r>
          </a:p>
          <a:p>
            <a:pPr lvl="1"/>
            <a:r>
              <a:rPr lang="en-US"/>
              <a:t>Feel right at home with a </a:t>
            </a:r>
            <a:r>
              <a:rPr lang="en-US">
                <a:solidFill>
                  <a:srgbClr val="B92B9C"/>
                </a:solidFill>
              </a:rPr>
              <a:t>native Cocoa UI</a:t>
            </a:r>
            <a:endParaRPr lang="en-US">
              <a:solidFill>
                <a:srgbClr val="B92B9C"/>
              </a:solidFill>
              <a:cs typeface="Segoe UI"/>
            </a:endParaRPr>
          </a:p>
          <a:p>
            <a:pPr lvl="1"/>
            <a:r>
              <a:rPr lang="en-US"/>
              <a:t>Integration with </a:t>
            </a:r>
            <a:r>
              <a:rPr lang="en-US">
                <a:solidFill>
                  <a:srgbClr val="B92B9C"/>
                </a:solidFill>
              </a:rPr>
              <a:t>macOS assistive technology tools</a:t>
            </a:r>
            <a:endParaRPr lang="en-US">
              <a:solidFill>
                <a:srgbClr val="B92B9C"/>
              </a:solidFill>
              <a:cs typeface="Segoe UI"/>
            </a:endParaRPr>
          </a:p>
          <a:p>
            <a:pPr lvl="1"/>
            <a:endParaRPr lang="en-US"/>
          </a:p>
        </p:txBody>
      </p:sp>
    </p:spTree>
    <p:extLst>
      <p:ext uri="{BB962C8B-B14F-4D97-AF65-F5344CB8AC3E}">
        <p14:creationId xmlns:p14="http://schemas.microsoft.com/office/powerpoint/2010/main" val="46173473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p:txBody>
          <a:bodyPr/>
          <a:lstStyle/>
          <a:p>
            <a:pPr algn="ctr"/>
            <a:r>
              <a:rPr lang="en-US"/>
              <a:t>Machine Learning</a:t>
            </a:r>
          </a:p>
        </p:txBody>
      </p:sp>
    </p:spTree>
    <p:extLst>
      <p:ext uri="{BB962C8B-B14F-4D97-AF65-F5344CB8AC3E}">
        <p14:creationId xmlns:p14="http://schemas.microsoft.com/office/powerpoint/2010/main" val="16812421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prstGeom prst="rect">
            <a:avLst/>
          </a:prstGeom>
        </p:spPr>
        <p:txBody>
          <a:bodyPr wrap="square" anchor="t">
            <a:normAutofit/>
          </a:bodyPr>
          <a:lstStyle/>
          <a:p>
            <a:r>
              <a:rPr lang="en-US"/>
              <a:t>ML.NET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3E6D3A67-E15E-4852-B7C5-403891E5C295}"/>
              </a:ext>
            </a:extLst>
          </p:cNvPr>
          <p:cNvSpPr txBox="1"/>
          <p:nvPr/>
        </p:nvSpPr>
        <p:spPr>
          <a:xfrm>
            <a:off x="266920" y="933731"/>
            <a:ext cx="2792627"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accent1"/>
                </a:solidFill>
              </a:rPr>
              <a:t>www.dot.net/ml</a:t>
            </a:r>
          </a:p>
        </p:txBody>
      </p:sp>
    </p:spTree>
    <p:extLst>
      <p:ext uri="{BB962C8B-B14F-4D97-AF65-F5344CB8AC3E}">
        <p14:creationId xmlns:p14="http://schemas.microsoft.com/office/powerpoint/2010/main" val="96599503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85527B6B-5BF2-48A9-ABB6-ADE7AA584FAB}"/>
              </a:ext>
            </a:extLst>
          </p:cNvPr>
          <p:cNvSpPr txBox="1">
            <a:spLocks/>
          </p:cNvSpPr>
          <p:nvPr/>
        </p:nvSpPr>
        <p:spPr>
          <a:xfrm>
            <a:off x="583842" y="1866820"/>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ML.NET 1.4</a:t>
            </a:r>
          </a:p>
        </p:txBody>
      </p:sp>
      <p:sp>
        <p:nvSpPr>
          <p:cNvPr id="14" name="Text Placeholder 4">
            <a:extLst>
              <a:ext uri="{FF2B5EF4-FFF2-40B4-BE49-F238E27FC236}">
                <a16:creationId xmlns:a16="http://schemas.microsoft.com/office/drawing/2014/main" id="{90087D68-1179-428C-A27E-461E7DF5B3B7}"/>
              </a:ext>
            </a:extLst>
          </p:cNvPr>
          <p:cNvSpPr txBox="1">
            <a:spLocks/>
          </p:cNvSpPr>
          <p:nvPr/>
        </p:nvSpPr>
        <p:spPr>
          <a:xfrm>
            <a:off x="583842" y="2715505"/>
            <a:ext cx="5512158" cy="1679040"/>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Adds image classification training</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Relational database loader for training models</a:t>
            </a:r>
          </a:p>
          <a:p>
            <a:pPr marL="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Visual Studio Model Builder extension released </a:t>
            </a:r>
          </a:p>
        </p:txBody>
      </p:sp>
      <p:sp>
        <p:nvSpPr>
          <p:cNvPr id="6" name="Content Placeholder 2" descr="screen showing code">
            <a:extLst>
              <a:ext uri="{FF2B5EF4-FFF2-40B4-BE49-F238E27FC236}">
                <a16:creationId xmlns:a16="http://schemas.microsoft.com/office/drawing/2014/main" id="{00A659D8-56EB-4179-BC42-2E82474454CE}"/>
              </a:ext>
            </a:extLst>
          </p:cNvPr>
          <p:cNvSpPr txBox="1">
            <a:spLocks/>
          </p:cNvSpPr>
          <p:nvPr/>
        </p:nvSpPr>
        <p:spPr>
          <a:xfrm>
            <a:off x="6233202" y="578131"/>
            <a:ext cx="6136480" cy="625650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90000"/>
              </a:lnSpc>
              <a:spcBef>
                <a:spcPts val="0"/>
              </a:spcBef>
              <a:spcAft>
                <a:spcPts val="40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endParaRPr>
          </a:p>
        </p:txBody>
      </p:sp>
      <p:sp>
        <p:nvSpPr>
          <p:cNvPr id="10" name="TextBox 9">
            <a:extLst>
              <a:ext uri="{FF2B5EF4-FFF2-40B4-BE49-F238E27FC236}">
                <a16:creationId xmlns:a16="http://schemas.microsoft.com/office/drawing/2014/main" id="{1CD93033-300C-479C-B73A-21EEB8F1F8DF}"/>
              </a:ext>
            </a:extLst>
          </p:cNvPr>
          <p:cNvSpPr txBox="1"/>
          <p:nvPr/>
        </p:nvSpPr>
        <p:spPr>
          <a:xfrm>
            <a:off x="583842" y="5452949"/>
            <a:ext cx="12191999" cy="2492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tab pos="5380038" algn="l"/>
              </a:tabLst>
              <a:defRPr/>
            </a:pPr>
            <a:r>
              <a:rPr kumimoji="0" lang="en-US" sz="1800" b="0" i="0" u="sng" strike="noStrike" kern="1200" cap="none" spc="0" normalizeH="0" baseline="0" noProof="0">
                <a:ln>
                  <a:noFill/>
                </a:ln>
                <a:solidFill>
                  <a:schemeClr val="accent1">
                    <a:lumMod val="20000"/>
                    <a:lumOff val="80000"/>
                  </a:schemeClr>
                </a:solidFill>
                <a:effectLst/>
                <a:uLnTx/>
                <a:uFillTx/>
                <a:latin typeface="Segoe UI"/>
                <a:ea typeface="+mn-ea"/>
                <a:cs typeface="+mn-cs"/>
              </a:rPr>
              <a:t>aka.ms/mlnet41</a:t>
            </a:r>
          </a:p>
        </p:txBody>
      </p:sp>
      <p:sp>
        <p:nvSpPr>
          <p:cNvPr id="17" name="Rectangle: Rounded Corners 16">
            <a:extLst>
              <a:ext uri="{FF2B5EF4-FFF2-40B4-BE49-F238E27FC236}">
                <a16:creationId xmlns:a16="http://schemas.microsoft.com/office/drawing/2014/main" id="{56034F8D-5737-4806-90B5-FADA14F97442}"/>
              </a:ext>
            </a:extLst>
          </p:cNvPr>
          <p:cNvSpPr/>
          <p:nvPr/>
        </p:nvSpPr>
        <p:spPr bwMode="auto">
          <a:xfrm>
            <a:off x="583842" y="1230065"/>
            <a:ext cx="1846092" cy="384048"/>
          </a:xfrm>
          <a:prstGeom prst="roundRect">
            <a:avLst>
              <a:gd name="adj" fmla="val 26320"/>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grpSp>
        <p:nvGrpSpPr>
          <p:cNvPr id="2" name="Group 1">
            <a:extLst>
              <a:ext uri="{FF2B5EF4-FFF2-40B4-BE49-F238E27FC236}">
                <a16:creationId xmlns:a16="http://schemas.microsoft.com/office/drawing/2014/main" id="{3961EC71-D130-4D2C-AF7C-7A3CF3FF3866}"/>
              </a:ext>
            </a:extLst>
          </p:cNvPr>
          <p:cNvGrpSpPr/>
          <p:nvPr/>
        </p:nvGrpSpPr>
        <p:grpSpPr>
          <a:xfrm>
            <a:off x="5556184" y="1213825"/>
            <a:ext cx="7490515" cy="4682400"/>
            <a:chOff x="6004472" y="1155752"/>
            <a:chExt cx="7490515" cy="4682400"/>
          </a:xfrm>
        </p:grpSpPr>
        <p:pic>
          <p:nvPicPr>
            <p:cNvPr id="11" name="Picture 4" descr="See the source image">
              <a:extLst>
                <a:ext uri="{FF2B5EF4-FFF2-40B4-BE49-F238E27FC236}">
                  <a16:creationId xmlns:a16="http://schemas.microsoft.com/office/drawing/2014/main" id="{FB7BC9B4-6F14-4F0B-85EB-CEEC978FE89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04472" y="1155752"/>
              <a:ext cx="7490515" cy="46824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C7D1E9F-1F6C-4F8F-BBCD-AAC9B156608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69761" y="1479582"/>
              <a:ext cx="5796890" cy="35370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23109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4.81481E-6 L 0 0.03288 " pathEditMode="relative" rAng="0" ptsTypes="AA">
                                      <p:cBhvr>
                                        <p:cTn id="9" dur="500" spd="-100000" fill="hold"/>
                                        <p:tgtEl>
                                          <p:spTgt spid="1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6.25E-7 2.96296E-6 L 6.25E-7 0.03287 " pathEditMode="relative" rAng="0" ptsTypes="AA">
                                      <p:cBhvr>
                                        <p:cTn id="14" dur="500" spd="-100000" fill="hold"/>
                                        <p:tgtEl>
                                          <p:spTgt spid="14"/>
                                        </p:tgtEl>
                                        <p:attrNameLst>
                                          <p:attrName>ppt_x</p:attrName>
                                          <p:attrName>ppt_y</p:attrName>
                                        </p:attrNameLst>
                                      </p:cBhvr>
                                      <p:rCtr x="0" y="1644"/>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2.29167E-6 2.59259E-6 L 2.29167E-6 0.03842 " pathEditMode="relative" rAng="0" ptsTypes="AA">
                                      <p:cBhvr>
                                        <p:cTn id="19" dur="500" spd="-100000" fill="hold"/>
                                        <p:tgtEl>
                                          <p:spTgt spid="17"/>
                                        </p:tgtEl>
                                        <p:attrNameLst>
                                          <p:attrName>ppt_x</p:attrName>
                                          <p:attrName>ppt_y</p:attrName>
                                        </p:attrNameLst>
                                      </p:cBhvr>
                                      <p:rCtr x="0" y="1921"/>
                                    </p:animMotion>
                                  </p:childTnLst>
                                </p:cTn>
                              </p:par>
                              <p:par>
                                <p:cTn id="20" presetID="10" presetClass="entr" presetSubtype="0" fill="hold" grpId="0" nodeType="withEffect">
                                  <p:stCondLst>
                                    <p:cond delay="3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300"/>
                                  </p:stCondLst>
                                  <p:childTnLst>
                                    <p:animMotion origin="layout" path="M 3.33333E-6 -4.44444E-6 L 3.33333E-6 0.03287 " pathEditMode="relative" rAng="0" ptsTypes="AA">
                                      <p:cBhvr>
                                        <p:cTn id="24" dur="500" spd="-100000" fill="hold"/>
                                        <p:tgtEl>
                                          <p:spTgt spid="10"/>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0" grpId="0"/>
      <p:bldP spid="10" grpId="1"/>
      <p:bldP spid="17" grpId="0" animBg="1"/>
      <p:bldP spid="17"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sz="5400"/>
              <a:t>ML.NET</a:t>
            </a:r>
          </a:p>
        </p:txBody>
      </p:sp>
      <p:sp>
        <p:nvSpPr>
          <p:cNvPr id="3" name="Text Placeholder 2">
            <a:extLst>
              <a:ext uri="{FF2B5EF4-FFF2-40B4-BE49-F238E27FC236}">
                <a16:creationId xmlns:a16="http://schemas.microsoft.com/office/drawing/2014/main" id="{A9F08F63-40BD-456E-A5BB-E630C5075355}"/>
              </a:ext>
            </a:extLst>
          </p:cNvPr>
          <p:cNvSpPr txBox="1">
            <a:spLocks/>
          </p:cNvSpPr>
          <p:nvPr/>
        </p:nvSpPr>
        <p:spPr>
          <a:xfrm>
            <a:off x="1285498" y="4929855"/>
            <a:ext cx="9860611" cy="116586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3921"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1560991792"/>
      </p:ext>
    </p:extLst>
  </p:cSld>
  <p:clrMapOvr>
    <a:masterClrMapping/>
  </p:clrMapOvr>
  <mc:AlternateContent xmlns:mc="http://schemas.openxmlformats.org/markup-compatibility/2006" xmlns:p14="http://schemas.microsoft.com/office/powerpoint/2010/main">
    <mc:Choice Requires="p14">
      <p:transition p14:dur="300">
        <p14:reveal/>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25DF8-8A50-D74B-B0B8-CD319AD3D817}"/>
              </a:ext>
            </a:extLst>
          </p:cNvPr>
          <p:cNvPicPr>
            <a:picLocks noChangeAspect="1"/>
          </p:cNvPicPr>
          <p:nvPr/>
        </p:nvPicPr>
        <p:blipFill>
          <a:blip r:embed="rId2"/>
          <a:stretch>
            <a:fillRect/>
          </a:stretch>
        </p:blipFill>
        <p:spPr>
          <a:xfrm>
            <a:off x="8788006" y="222422"/>
            <a:ext cx="4896809" cy="6858000"/>
          </a:xfrm>
          <a:prstGeom prst="rect">
            <a:avLst/>
          </a:prstGeom>
        </p:spPr>
      </p:pic>
      <p:sp>
        <p:nvSpPr>
          <p:cNvPr id="7" name="Title 1">
            <a:extLst>
              <a:ext uri="{FF2B5EF4-FFF2-40B4-BE49-F238E27FC236}">
                <a16:creationId xmlns:a16="http://schemas.microsoft.com/office/drawing/2014/main" id="{8F58ED06-1AEC-48A0-828C-25B268D3F03B}"/>
              </a:ext>
            </a:extLst>
          </p:cNvPr>
          <p:cNvSpPr txBox="1">
            <a:spLocks/>
          </p:cNvSpPr>
          <p:nvPr/>
        </p:nvSpPr>
        <p:spPr>
          <a:xfrm>
            <a:off x="702399" y="171459"/>
            <a:ext cx="9917875" cy="812842"/>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Segoe UI Semibold" panose="020B0702040204020203" pitchFamily="34" charset="0"/>
                <a:cs typeface="Segoe UI Semibold" panose="020B0702040204020203" pitchFamily="34" charset="0"/>
              </a:rPr>
              <a:t>Agenda</a:t>
            </a:r>
          </a:p>
        </p:txBody>
      </p:sp>
      <p:graphicFrame>
        <p:nvGraphicFramePr>
          <p:cNvPr id="9" name="Table 8">
            <a:extLst>
              <a:ext uri="{FF2B5EF4-FFF2-40B4-BE49-F238E27FC236}">
                <a16:creationId xmlns:a16="http://schemas.microsoft.com/office/drawing/2014/main" id="{06C945B1-C6B7-40E9-BCF0-B5E9554F0552}"/>
              </a:ext>
            </a:extLst>
          </p:cNvPr>
          <p:cNvGraphicFramePr>
            <a:graphicFrameLocks noGrp="1"/>
          </p:cNvGraphicFramePr>
          <p:nvPr>
            <p:extLst>
              <p:ext uri="{D42A27DB-BD31-4B8C-83A1-F6EECF244321}">
                <p14:modId xmlns:p14="http://schemas.microsoft.com/office/powerpoint/2010/main" val="1758970676"/>
              </p:ext>
            </p:extLst>
          </p:nvPr>
        </p:nvGraphicFramePr>
        <p:xfrm>
          <a:off x="345324" y="1277312"/>
          <a:ext cx="9411993" cy="5301883"/>
        </p:xfrm>
        <a:graphic>
          <a:graphicData uri="http://schemas.openxmlformats.org/drawingml/2006/table">
            <a:tbl>
              <a:tblPr/>
              <a:tblGrid>
                <a:gridCol w="1578311">
                  <a:extLst>
                    <a:ext uri="{9D8B030D-6E8A-4147-A177-3AD203B41FA5}">
                      <a16:colId xmlns:a16="http://schemas.microsoft.com/office/drawing/2014/main" val="995136084"/>
                    </a:ext>
                  </a:extLst>
                </a:gridCol>
                <a:gridCol w="5388721">
                  <a:extLst>
                    <a:ext uri="{9D8B030D-6E8A-4147-A177-3AD203B41FA5}">
                      <a16:colId xmlns:a16="http://schemas.microsoft.com/office/drawing/2014/main" val="1555430307"/>
                    </a:ext>
                  </a:extLst>
                </a:gridCol>
                <a:gridCol w="2444961">
                  <a:extLst>
                    <a:ext uri="{9D8B030D-6E8A-4147-A177-3AD203B41FA5}">
                      <a16:colId xmlns:a16="http://schemas.microsoft.com/office/drawing/2014/main" val="3406890367"/>
                    </a:ext>
                  </a:extLst>
                </a:gridCol>
              </a:tblGrid>
              <a:tr h="338009">
                <a:tc>
                  <a:txBody>
                    <a:bodyPr/>
                    <a:lstStyle/>
                    <a:p>
                      <a:pPr marL="0" marR="0" algn="ctr" fontAlgn="t">
                        <a:spcBef>
                          <a:spcPts val="0"/>
                        </a:spcBef>
                        <a:spcAft>
                          <a:spcPts val="0"/>
                        </a:spcAft>
                      </a:pPr>
                      <a:r>
                        <a:rPr lang="en-US" sz="1800" b="1">
                          <a:solidFill>
                            <a:schemeClr val="bg1"/>
                          </a:solidFill>
                          <a:effectLst/>
                          <a:latin typeface="Segoe UI Semilight" panose="020B0402040204020203" pitchFamily="34" charset="0"/>
                          <a:cs typeface="Segoe UI Semilight" panose="020B0402040204020203" pitchFamily="34" charset="0"/>
                        </a:rPr>
                        <a:t>Timing</a:t>
                      </a:r>
                      <a:endParaRPr lang="en-US" sz="1800">
                        <a:solidFill>
                          <a:schemeClr val="bg1"/>
                        </a:solidFill>
                        <a:effectLst/>
                        <a:latin typeface="Segoe UI Semilight" panose="020B0402040204020203" pitchFamily="34" charset="0"/>
                        <a:cs typeface="Segoe UI Semilight" panose="020B0402040204020203" pitchFamily="34" charset="0"/>
                      </a:endParaRP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12BD4"/>
                    </a:solidFill>
                  </a:tcPr>
                </a:tc>
                <a:tc>
                  <a:txBody>
                    <a:bodyPr/>
                    <a:lstStyle/>
                    <a:p>
                      <a:pPr marL="0" marR="0" algn="ctr" fontAlgn="t">
                        <a:spcBef>
                          <a:spcPts val="0"/>
                        </a:spcBef>
                        <a:spcAft>
                          <a:spcPts val="0"/>
                        </a:spcAft>
                      </a:pPr>
                      <a:r>
                        <a:rPr lang="en-US" sz="1800" b="1">
                          <a:solidFill>
                            <a:schemeClr val="bg1"/>
                          </a:solidFill>
                          <a:effectLst/>
                          <a:latin typeface="Segoe UI Semilight" panose="020B0402040204020203" pitchFamily="34" charset="0"/>
                          <a:cs typeface="Segoe UI Semilight" panose="020B0402040204020203" pitchFamily="34" charset="0"/>
                        </a:rPr>
                        <a:t>Session</a:t>
                      </a:r>
                      <a:endParaRPr lang="en-US" sz="1800">
                        <a:solidFill>
                          <a:schemeClr val="bg1"/>
                        </a:solidFill>
                        <a:effectLst/>
                        <a:latin typeface="Segoe UI Semilight" panose="020B0402040204020203" pitchFamily="34" charset="0"/>
                        <a:cs typeface="Segoe UI Semilight" panose="020B0402040204020203" pitchFamily="34" charset="0"/>
                      </a:endParaRP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12BD4"/>
                    </a:solidFill>
                  </a:tcPr>
                </a:tc>
                <a:tc>
                  <a:txBody>
                    <a:bodyPr/>
                    <a:lstStyle/>
                    <a:p>
                      <a:pPr marL="0" marR="0" algn="ctr" fontAlgn="t">
                        <a:spcBef>
                          <a:spcPts val="0"/>
                        </a:spcBef>
                        <a:spcAft>
                          <a:spcPts val="0"/>
                        </a:spcAft>
                      </a:pPr>
                      <a:r>
                        <a:rPr lang="en-US" sz="1800" b="1">
                          <a:solidFill>
                            <a:schemeClr val="bg1"/>
                          </a:solidFill>
                          <a:effectLst/>
                          <a:latin typeface="Segoe UI Semilight" panose="020B0402040204020203" pitchFamily="34" charset="0"/>
                          <a:cs typeface="Segoe UI Semilight" panose="020B0402040204020203" pitchFamily="34" charset="0"/>
                        </a:rPr>
                        <a:t>Speakers</a:t>
                      </a:r>
                      <a:endParaRPr lang="en-US" sz="1800">
                        <a:solidFill>
                          <a:schemeClr val="bg1"/>
                        </a:solidFill>
                        <a:effectLst/>
                        <a:latin typeface="Segoe UI Semilight" panose="020B0402040204020203" pitchFamily="34" charset="0"/>
                        <a:cs typeface="Segoe UI Semilight" panose="020B0402040204020203" pitchFamily="34" charset="0"/>
                      </a:endParaRP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512BD4"/>
                    </a:solidFill>
                  </a:tcPr>
                </a:tc>
                <a:extLst>
                  <a:ext uri="{0D108BD9-81ED-4DB2-BD59-A6C34878D82A}">
                    <a16:rowId xmlns:a16="http://schemas.microsoft.com/office/drawing/2014/main" val="3916924386"/>
                  </a:ext>
                </a:extLst>
              </a:tr>
              <a:tr h="596655">
                <a:tc>
                  <a:txBody>
                    <a:bodyPr/>
                    <a:lstStyle/>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9:50 AM</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Building Blazor applications on a Mac</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Dan Roth</a:t>
                      </a:r>
                    </a:p>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Kendra Havens</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649793538"/>
                  </a:ext>
                </a:extLst>
              </a:tr>
              <a:tr h="596655">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10:30 AM</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Realtime web applications, from your Mac to the Cloud, with SignalR and Azure</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Brady Gaster </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89745930"/>
                  </a:ext>
                </a:extLst>
              </a:tr>
              <a:tr h="596655">
                <a:tc>
                  <a:txBody>
                    <a:bodyPr/>
                    <a:lstStyle/>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11:10 AM</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Working with ASP.NET Core on macOS </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Sayed Ibrahim Hashimi</a:t>
                      </a:r>
                      <a:br>
                        <a:rPr lang="en-US" sz="1800">
                          <a:solidFill>
                            <a:srgbClr val="2B2B2B"/>
                          </a:solidFill>
                          <a:effectLst/>
                          <a:latin typeface="Segoe UI Semilight" panose="020B0402040204020203" pitchFamily="34" charset="0"/>
                          <a:cs typeface="Segoe UI Semilight" panose="020B0402040204020203" pitchFamily="34" charset="0"/>
                        </a:rPr>
                      </a:br>
                      <a:r>
                        <a:rPr lang="en-US" sz="1800">
                          <a:solidFill>
                            <a:srgbClr val="2B2B2B"/>
                          </a:solidFill>
                          <a:effectLst/>
                          <a:latin typeface="Segoe UI Semilight" panose="020B0402040204020203" pitchFamily="34" charset="0"/>
                          <a:cs typeface="Segoe UI Semilight" panose="020B0402040204020203" pitchFamily="34" charset="0"/>
                        </a:rPr>
                        <a:t>Jon Galloway </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042910111"/>
                  </a:ext>
                </a:extLst>
              </a:tr>
              <a:tr h="536411">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11:50 AM</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Serverless apps with .NET Core and macOS</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Jeff Hollan </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26523390"/>
                  </a:ext>
                </a:extLst>
              </a:tr>
              <a:tr h="596655">
                <a:tc>
                  <a:txBody>
                    <a:bodyPr/>
                    <a:lstStyle/>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12:30 AM</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What's new for Unity developers on macOS</a:t>
                      </a:r>
                      <a:r>
                        <a:rPr lang="en-US" sz="1800">
                          <a:solidFill>
                            <a:srgbClr val="2B2B2B"/>
                          </a:solidFill>
                          <a:effectLst/>
                          <a:latin typeface="Segoe UI Semilight" panose="020B0402040204020203" pitchFamily="34" charset="0"/>
                          <a:cs typeface="Segoe UI Semilight" panose="020B0402040204020203" pitchFamily="34" charset="0"/>
                        </a:rPr>
                        <a:t> </a:t>
                      </a:r>
                      <a:endParaRPr lang="en-US" sz="1800">
                        <a:effectLst/>
                        <a:latin typeface="Segoe UI Semilight" panose="020B0402040204020203" pitchFamily="34" charset="0"/>
                        <a:cs typeface="Segoe UI Semilight" panose="020B0402040204020203" pitchFamily="34" charset="0"/>
                      </a:endParaRP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Abdullah Hamed</a:t>
                      </a:r>
                    </a:p>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Sarah Sexton</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16557888"/>
                  </a:ext>
                </a:extLst>
              </a:tr>
              <a:tr h="596655">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1:10 PM</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Building mobile applications with .NET Xamarin  </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Maddy Leger</a:t>
                      </a:r>
                      <a:br>
                        <a:rPr lang="en-US" sz="1800">
                          <a:solidFill>
                            <a:srgbClr val="262626"/>
                          </a:solidFill>
                          <a:effectLst/>
                          <a:latin typeface="Segoe UI Semilight" panose="020B0402040204020203" pitchFamily="34" charset="0"/>
                          <a:cs typeface="Segoe UI Semilight" panose="020B0402040204020203" pitchFamily="34" charset="0"/>
                        </a:rPr>
                      </a:br>
                      <a:r>
                        <a:rPr lang="en-US" sz="1800">
                          <a:solidFill>
                            <a:srgbClr val="262626"/>
                          </a:solidFill>
                          <a:effectLst/>
                          <a:latin typeface="Segoe UI Semilight" panose="020B0402040204020203" pitchFamily="34" charset="0"/>
                          <a:cs typeface="Segoe UI Semilight" panose="020B0402040204020203" pitchFamily="34" charset="0"/>
                        </a:rPr>
                        <a:t>James Montemagno</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28484292"/>
                  </a:ext>
                </a:extLst>
              </a:tr>
              <a:tr h="596655">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1:50 PM</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How to be productive developing with .NET on a Mac</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62626"/>
                          </a:solidFill>
                          <a:effectLst/>
                          <a:latin typeface="Segoe UI Semilight" panose="020B0402040204020203" pitchFamily="34" charset="0"/>
                          <a:cs typeface="Segoe UI Semilight" panose="020B0402040204020203" pitchFamily="34" charset="0"/>
                        </a:rPr>
                        <a:t>Mikayla Hutchinson Kendra Havens</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74058897"/>
                  </a:ext>
                </a:extLst>
              </a:tr>
              <a:tr h="596655">
                <a:tc>
                  <a:txBody>
                    <a:bodyPr/>
                    <a:lstStyle/>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2:30 PM</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Closing and Virtual Attendee Party</a:t>
                      </a:r>
                    </a:p>
                    <a:p>
                      <a:pPr marL="0" marR="0" algn="ctr" fontAlgn="t">
                        <a:spcBef>
                          <a:spcPts val="0"/>
                        </a:spcBef>
                        <a:spcAft>
                          <a:spcPts val="0"/>
                        </a:spcAft>
                      </a:pPr>
                      <a:r>
                        <a:rPr lang="en-US" sz="1800">
                          <a:solidFill>
                            <a:srgbClr val="2B2B2B"/>
                          </a:solidFill>
                          <a:effectLst/>
                          <a:latin typeface="Segoe UI Semilight" panose="020B0402040204020203" pitchFamily="34" charset="0"/>
                          <a:cs typeface="Segoe UI Semilight" panose="020B0402040204020203" pitchFamily="34" charset="0"/>
                        </a:rPr>
                        <a:t>Closing session </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en-US" sz="1800" dirty="0">
                          <a:solidFill>
                            <a:srgbClr val="2B2B2B"/>
                          </a:solidFill>
                          <a:effectLst/>
                          <a:latin typeface="Segoe UI Semilight" panose="020B0402040204020203" pitchFamily="34" charset="0"/>
                          <a:cs typeface="Segoe UI Semilight" panose="020B0402040204020203" pitchFamily="34" charset="0"/>
                        </a:rPr>
                        <a:t>Jeff Fritz</a:t>
                      </a:r>
                      <a:br>
                        <a:rPr lang="en-US" sz="1800" dirty="0">
                          <a:solidFill>
                            <a:srgbClr val="2B2B2B"/>
                          </a:solidFill>
                          <a:effectLst/>
                          <a:latin typeface="Segoe UI Semilight" panose="020B0402040204020203" pitchFamily="34" charset="0"/>
                          <a:cs typeface="Segoe UI Semilight" panose="020B0402040204020203" pitchFamily="34" charset="0"/>
                        </a:rPr>
                      </a:br>
                      <a:r>
                        <a:rPr lang="en-US" sz="1800" dirty="0">
                          <a:solidFill>
                            <a:srgbClr val="2B2B2B"/>
                          </a:solidFill>
                          <a:effectLst/>
                          <a:latin typeface="Segoe UI Semilight" panose="020B0402040204020203" pitchFamily="34" charset="0"/>
                          <a:cs typeface="Segoe UI Semilight" panose="020B0402040204020203" pitchFamily="34" charset="0"/>
                        </a:rPr>
                        <a:t>Jon Galloway</a:t>
                      </a:r>
                    </a:p>
                  </a:txBody>
                  <a:tcPr marL="40667" marR="40667" marT="40667" marB="4066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2703473"/>
                  </a:ext>
                </a:extLst>
              </a:tr>
            </a:tbl>
          </a:graphicData>
        </a:graphic>
      </p:graphicFrame>
    </p:spTree>
    <p:extLst>
      <p:ext uri="{BB962C8B-B14F-4D97-AF65-F5344CB8AC3E}">
        <p14:creationId xmlns:p14="http://schemas.microsoft.com/office/powerpoint/2010/main" val="15043661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BBBF2-79B9-4C44-8A99-B8F5BF7114C7}"/>
              </a:ext>
            </a:extLst>
          </p:cNvPr>
          <p:cNvPicPr>
            <a:picLocks noChangeAspect="1"/>
          </p:cNvPicPr>
          <p:nvPr/>
        </p:nvPicPr>
        <p:blipFill>
          <a:blip r:embed="rId2"/>
          <a:stretch>
            <a:fillRect/>
          </a:stretch>
        </p:blipFill>
        <p:spPr>
          <a:xfrm>
            <a:off x="9967478" y="-172994"/>
            <a:ext cx="2501043" cy="7030994"/>
          </a:xfrm>
          <a:prstGeom prst="rect">
            <a:avLst/>
          </a:prstGeom>
        </p:spPr>
      </p:pic>
      <p:sp>
        <p:nvSpPr>
          <p:cNvPr id="3" name="Title 1">
            <a:extLst>
              <a:ext uri="{FF2B5EF4-FFF2-40B4-BE49-F238E27FC236}">
                <a16:creationId xmlns:a16="http://schemas.microsoft.com/office/drawing/2014/main" id="{48767E24-7DFC-4C16-9548-85A8DAA42309}"/>
              </a:ext>
            </a:extLst>
          </p:cNvPr>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Segoe UI Semibold" panose="020B0702040204020203" pitchFamily="34" charset="0"/>
                <a:cs typeface="Segoe UI Semibold" panose="020B0702040204020203" pitchFamily="34" charset="0"/>
              </a:rPr>
              <a:t>What Next?</a:t>
            </a:r>
          </a:p>
        </p:txBody>
      </p:sp>
      <p:sp>
        <p:nvSpPr>
          <p:cNvPr id="2" name="TextBox 1">
            <a:extLst>
              <a:ext uri="{FF2B5EF4-FFF2-40B4-BE49-F238E27FC236}">
                <a16:creationId xmlns:a16="http://schemas.microsoft.com/office/drawing/2014/main" id="{93F5C5CE-6BBE-48D0-8D66-9EBFE1F57CE8}"/>
              </a:ext>
            </a:extLst>
          </p:cNvPr>
          <p:cNvSpPr txBox="1"/>
          <p:nvPr/>
        </p:nvSpPr>
        <p:spPr>
          <a:xfrm>
            <a:off x="293914" y="2024743"/>
            <a:ext cx="11059885" cy="4031873"/>
          </a:xfrm>
          <a:prstGeom prst="rect">
            <a:avLst/>
          </a:prstGeom>
          <a:noFill/>
        </p:spPr>
        <p:txBody>
          <a:bodyPr wrap="square" rtlCol="0">
            <a:spAutoFit/>
          </a:bodyPr>
          <a:lstStyle/>
          <a:p>
            <a:r>
              <a:rPr lang="en-US" sz="3200">
                <a:latin typeface="Segoe UI Semilight" panose="020B0402040204020203" pitchFamily="34" charset="0"/>
                <a:cs typeface="Segoe UI Semilight" panose="020B0402040204020203" pitchFamily="34" charset="0"/>
              </a:rPr>
              <a:t>Download Visual Studio for Mac</a:t>
            </a:r>
          </a:p>
          <a:p>
            <a:r>
              <a:rPr lang="en-US" sz="3200">
                <a:latin typeface="Segoe UI Semilight" panose="020B0402040204020203" pitchFamily="34" charset="0"/>
                <a:cs typeface="Segoe UI Semilight" panose="020B0402040204020203" pitchFamily="34" charset="0"/>
                <a:hlinkClick r:id="rId3"/>
              </a:rPr>
              <a:t>https://aka.ms/vs/mac/download</a:t>
            </a:r>
            <a:endParaRPr lang="en-US" sz="3200">
              <a:latin typeface="Segoe UI Semilight" panose="020B0402040204020203" pitchFamily="34" charset="0"/>
              <a:cs typeface="Segoe UI Semilight" panose="020B0402040204020203" pitchFamily="34" charset="0"/>
            </a:endParaRPr>
          </a:p>
          <a:p>
            <a:endParaRPr lang="en-US" sz="3200">
              <a:latin typeface="Segoe UI Semilight" panose="020B0402040204020203" pitchFamily="34" charset="0"/>
              <a:cs typeface="Segoe UI Semilight" panose="020B0402040204020203" pitchFamily="34" charset="0"/>
            </a:endParaRPr>
          </a:p>
          <a:p>
            <a:r>
              <a:rPr lang="en-US" sz="3200">
                <a:latin typeface="Segoe UI Semilight" panose="020B0402040204020203" pitchFamily="34" charset="0"/>
                <a:cs typeface="Segoe UI Semilight" panose="020B0402040204020203" pitchFamily="34" charset="0"/>
              </a:rPr>
              <a:t>Check our Visual Studio for Mac 101 videos</a:t>
            </a:r>
          </a:p>
          <a:p>
            <a:r>
              <a:rPr lang="en-US" sz="3200">
                <a:latin typeface="Segoe UI Semilight" panose="020B0402040204020203" pitchFamily="34" charset="0"/>
                <a:cs typeface="Segoe UI Semilight" panose="020B0402040204020203" pitchFamily="34" charset="0"/>
                <a:hlinkClick r:id="rId4"/>
              </a:rPr>
              <a:t>https://aka.ms/vsmac-101</a:t>
            </a:r>
            <a:r>
              <a:rPr lang="en-US" sz="3200">
                <a:latin typeface="Segoe UI Semilight" panose="020B0402040204020203" pitchFamily="34" charset="0"/>
                <a:cs typeface="Segoe UI Semilight" panose="020B0402040204020203" pitchFamily="34" charset="0"/>
              </a:rPr>
              <a:t> </a:t>
            </a:r>
          </a:p>
          <a:p>
            <a:endParaRPr lang="en-US" sz="3200">
              <a:latin typeface="Segoe UI Semilight" panose="020B0402040204020203" pitchFamily="34" charset="0"/>
              <a:cs typeface="Segoe UI Semilight" panose="020B0402040204020203" pitchFamily="34" charset="0"/>
            </a:endParaRPr>
          </a:p>
          <a:p>
            <a:r>
              <a:rPr lang="en-US" sz="3200">
                <a:latin typeface="Segoe UI Semilight" panose="020B0402040204020203" pitchFamily="34" charset="0"/>
                <a:cs typeface="Segoe UI Semilight" panose="020B0402040204020203" pitchFamily="34" charset="0"/>
              </a:rPr>
              <a:t>Start building Xamarin and .NET Core applications</a:t>
            </a:r>
          </a:p>
          <a:p>
            <a:r>
              <a:rPr lang="en-US" sz="3200">
                <a:latin typeface="Segoe UI Semilight" panose="020B0402040204020203" pitchFamily="34" charset="0"/>
                <a:cs typeface="Segoe UI Semilight" panose="020B0402040204020203" pitchFamily="34" charset="0"/>
                <a:hlinkClick r:id="rId5"/>
              </a:rPr>
              <a:t>https://dotnet.microsoft.com/learn/</a:t>
            </a:r>
            <a:endParaRPr lang="en-US" sz="32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050087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F4E1-DF38-4FA5-9007-8D83BAAE9756}"/>
              </a:ext>
            </a:extLst>
          </p:cNvPr>
          <p:cNvSpPr>
            <a:spLocks noGrp="1"/>
          </p:cNvSpPr>
          <p:nvPr>
            <p:ph type="title"/>
          </p:nvPr>
        </p:nvSpPr>
        <p:spPr/>
        <p:txBody>
          <a:bodyPr/>
          <a:lstStyle/>
          <a:p>
            <a:r>
              <a:rPr lang="en-US"/>
              <a:t>Make it yours</a:t>
            </a:r>
          </a:p>
        </p:txBody>
      </p:sp>
      <p:sp>
        <p:nvSpPr>
          <p:cNvPr id="3" name="Text Placeholder 2">
            <a:extLst>
              <a:ext uri="{FF2B5EF4-FFF2-40B4-BE49-F238E27FC236}">
                <a16:creationId xmlns:a16="http://schemas.microsoft.com/office/drawing/2014/main" id="{E037C08D-BFBB-41C5-84CF-FC89F5A9C7A2}"/>
              </a:ext>
            </a:extLst>
          </p:cNvPr>
          <p:cNvSpPr>
            <a:spLocks noGrp="1"/>
          </p:cNvSpPr>
          <p:nvPr>
            <p:ph type="body" sz="quarter" idx="10"/>
          </p:nvPr>
        </p:nvSpPr>
        <p:spPr>
          <a:xfrm>
            <a:off x="586390" y="1434370"/>
            <a:ext cx="11018520" cy="1785104"/>
          </a:xfrm>
        </p:spPr>
        <p:txBody>
          <a:bodyPr vert="horz" wrap="square" lIns="0" tIns="0" rIns="0" bIns="0" rtlCol="0" anchor="t">
            <a:spAutoFit/>
          </a:bodyPr>
          <a:lstStyle/>
          <a:p>
            <a:r>
              <a:rPr lang="en-US" sz="2000">
                <a:solidFill>
                  <a:srgbClr val="B92B9C"/>
                </a:solidFill>
                <a:latin typeface="Segoe UI"/>
                <a:cs typeface="+mn-cs"/>
              </a:rPr>
              <a:t>Custom themes </a:t>
            </a:r>
            <a:r>
              <a:rPr lang="en-US" sz="2000">
                <a:latin typeface="Segoe UI Semilight"/>
                <a:cs typeface="Segoe UI Semilight"/>
              </a:rPr>
              <a:t>to make you feel at home</a:t>
            </a:r>
          </a:p>
          <a:p>
            <a:r>
              <a:rPr lang="en-US" sz="2000">
                <a:latin typeface="Segoe UI Semilight"/>
                <a:cs typeface="Segoe UI Semilight"/>
              </a:rPr>
              <a:t>Choose default or customizable </a:t>
            </a:r>
            <a:r>
              <a:rPr lang="en-US" sz="2000">
                <a:solidFill>
                  <a:srgbClr val="B92B9C"/>
                </a:solidFill>
                <a:latin typeface="Segoe UI"/>
                <a:cs typeface="+mn-cs"/>
              </a:rPr>
              <a:t>keyboard shortcuts</a:t>
            </a:r>
            <a:endParaRPr lang="en-US" sz="2000">
              <a:solidFill>
                <a:srgbClr val="B92B9C"/>
              </a:solidFill>
              <a:latin typeface="Segoe UI"/>
              <a:cs typeface="Segoe UI"/>
            </a:endParaRPr>
          </a:p>
          <a:p>
            <a:r>
              <a:rPr lang="en-US" sz="2000">
                <a:latin typeface="Segoe UI Semilight"/>
                <a:cs typeface="Segoe UI Semilight"/>
              </a:rPr>
              <a:t>Full support for custom </a:t>
            </a:r>
            <a:r>
              <a:rPr lang="en-US" sz="2000">
                <a:solidFill>
                  <a:srgbClr val="B92B9C"/>
                </a:solidFill>
                <a:latin typeface="Segoe UI"/>
                <a:cs typeface="+mn-cs"/>
              </a:rPr>
              <a:t>fonts and ligatures</a:t>
            </a:r>
            <a:endParaRPr lang="en-US" sz="2000">
              <a:solidFill>
                <a:srgbClr val="B92B9C"/>
              </a:solidFill>
              <a:latin typeface="Segoe UI"/>
              <a:cs typeface="Segoe UI"/>
            </a:endParaRPr>
          </a:p>
          <a:p>
            <a:r>
              <a:rPr lang="en-US" sz="2000">
                <a:solidFill>
                  <a:srgbClr val="B92B9C"/>
                </a:solidFill>
                <a:latin typeface="Segoe UI"/>
                <a:cs typeface="+mn-cs"/>
              </a:rPr>
              <a:t>Keychain integration </a:t>
            </a:r>
            <a:r>
              <a:rPr lang="en-US" sz="2000">
                <a:latin typeface="Segoe UI Semilight"/>
                <a:cs typeface="Segoe UI Semilight"/>
              </a:rPr>
              <a:t>for signing in to Azure</a:t>
            </a:r>
          </a:p>
          <a:p>
            <a:r>
              <a:rPr lang="en-US" sz="2000">
                <a:latin typeface="Segoe UI Semilight"/>
                <a:cs typeface="Segoe UI Semilight"/>
              </a:rPr>
              <a:t>Integrate custom tools</a:t>
            </a:r>
          </a:p>
        </p:txBody>
      </p:sp>
      <p:pic>
        <p:nvPicPr>
          <p:cNvPr id="1028" name="Picture 4">
            <a:extLst>
              <a:ext uri="{FF2B5EF4-FFF2-40B4-BE49-F238E27FC236}">
                <a16:creationId xmlns:a16="http://schemas.microsoft.com/office/drawing/2014/main" id="{7E601E67-C591-4AE0-BBDE-6B98280EFF2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98017" y="421156"/>
            <a:ext cx="4578250" cy="381153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6BE470-127B-4691-A286-DDDE373EB4AF}"/>
              </a:ext>
            </a:extLst>
          </p:cNvPr>
          <p:cNvPicPr>
            <a:picLocks noChangeAspect="1"/>
          </p:cNvPicPr>
          <p:nvPr/>
        </p:nvPicPr>
        <p:blipFill>
          <a:blip r:embed="rId4"/>
          <a:stretch>
            <a:fillRect/>
          </a:stretch>
        </p:blipFill>
        <p:spPr>
          <a:xfrm>
            <a:off x="5619653" y="2503984"/>
            <a:ext cx="4846790" cy="3457407"/>
          </a:xfrm>
          <a:prstGeom prst="rect">
            <a:avLst/>
          </a:prstGeom>
        </p:spPr>
      </p:pic>
      <p:pic>
        <p:nvPicPr>
          <p:cNvPr id="1032" name="Picture 8">
            <a:extLst>
              <a:ext uri="{FF2B5EF4-FFF2-40B4-BE49-F238E27FC236}">
                <a16:creationId xmlns:a16="http://schemas.microsoft.com/office/drawing/2014/main" id="{63845DDF-E844-46E3-8E92-82040BEE9FE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297487" y="4145698"/>
            <a:ext cx="4187594" cy="2555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1942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639E8C-6B7F-45C0-8DDF-500E317BA31D}"/>
              </a:ext>
            </a:extLst>
          </p:cNvPr>
          <p:cNvSpPr txBox="1"/>
          <p:nvPr/>
        </p:nvSpPr>
        <p:spPr>
          <a:xfrm>
            <a:off x="1252346" y="4409846"/>
            <a:ext cx="8004370" cy="707886"/>
          </a:xfrm>
          <a:prstGeom prst="rect">
            <a:avLst/>
          </a:prstGeom>
          <a:noFill/>
        </p:spPr>
        <p:txBody>
          <a:bodyPr wrap="square" rtlCol="0" anchor="t">
            <a:spAutoFit/>
          </a:bodyPr>
          <a:lstStyle/>
          <a:p>
            <a:r>
              <a:rPr lang="en-US" sz="4000">
                <a:latin typeface="Segoe UI Semilight" panose="020B0402040204020203" pitchFamily="34" charset="0"/>
                <a:cs typeface="Segoe UI Semilight" panose="020B0402040204020203" pitchFamily="34" charset="0"/>
              </a:rPr>
              <a:t>New macOS Native C# Editor</a:t>
            </a:r>
          </a:p>
        </p:txBody>
      </p:sp>
      <p:grpSp>
        <p:nvGrpSpPr>
          <p:cNvPr id="52" name="Group 51">
            <a:extLst>
              <a:ext uri="{FF2B5EF4-FFF2-40B4-BE49-F238E27FC236}">
                <a16:creationId xmlns:a16="http://schemas.microsoft.com/office/drawing/2014/main" id="{FDF651F6-4B7D-4E94-9013-09FE8BE0CE5A}"/>
              </a:ext>
            </a:extLst>
          </p:cNvPr>
          <p:cNvGrpSpPr/>
          <p:nvPr/>
        </p:nvGrpSpPr>
        <p:grpSpPr>
          <a:xfrm>
            <a:off x="993929" y="1659800"/>
            <a:ext cx="10204142" cy="2226280"/>
            <a:chOff x="373242" y="1659800"/>
            <a:chExt cx="10204142" cy="2226280"/>
          </a:xfrm>
        </p:grpSpPr>
        <p:cxnSp>
          <p:nvCxnSpPr>
            <p:cNvPr id="26" name="Straight Arrow Connector 25">
              <a:extLst>
                <a:ext uri="{FF2B5EF4-FFF2-40B4-BE49-F238E27FC236}">
                  <a16:creationId xmlns:a16="http://schemas.microsoft.com/office/drawing/2014/main" id="{2DCBEE80-498D-4BA9-B3F7-C7E6A3ED75EB}"/>
                </a:ext>
              </a:extLst>
            </p:cNvPr>
            <p:cNvCxnSpPr>
              <a:cxnSpLocks/>
            </p:cNvCxnSpPr>
            <p:nvPr/>
          </p:nvCxnSpPr>
          <p:spPr>
            <a:xfrm>
              <a:off x="489098" y="1903218"/>
              <a:ext cx="10088286" cy="139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B1FD7F22-9DAF-4A11-9838-25832A9A7539}"/>
                </a:ext>
              </a:extLst>
            </p:cNvPr>
            <p:cNvSpPr/>
            <p:nvPr/>
          </p:nvSpPr>
          <p:spPr>
            <a:xfrm>
              <a:off x="897308" y="1683238"/>
              <a:ext cx="423097" cy="438108"/>
            </a:xfrm>
            <a:prstGeom prst="ellipse">
              <a:avLst/>
            </a:prstGeom>
            <a:solidFill>
              <a:srgbClr val="002060"/>
            </a:solidFill>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520BFB5C-DC35-491A-AABD-DE9545490E71}"/>
                </a:ext>
              </a:extLst>
            </p:cNvPr>
            <p:cNvSpPr/>
            <p:nvPr/>
          </p:nvSpPr>
          <p:spPr>
            <a:xfrm>
              <a:off x="2584855" y="1670635"/>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9" name="Oval 28">
              <a:extLst>
                <a:ext uri="{FF2B5EF4-FFF2-40B4-BE49-F238E27FC236}">
                  <a16:creationId xmlns:a16="http://schemas.microsoft.com/office/drawing/2014/main" id="{94B481A0-DC5C-4456-9DBD-F60D09F39BF6}"/>
                </a:ext>
              </a:extLst>
            </p:cNvPr>
            <p:cNvSpPr/>
            <p:nvPr/>
          </p:nvSpPr>
          <p:spPr>
            <a:xfrm>
              <a:off x="4270544" y="1659800"/>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30" name="Oval 29">
              <a:extLst>
                <a:ext uri="{FF2B5EF4-FFF2-40B4-BE49-F238E27FC236}">
                  <a16:creationId xmlns:a16="http://schemas.microsoft.com/office/drawing/2014/main" id="{E87EE678-F23C-42F0-9F92-CCF019F59853}"/>
                </a:ext>
              </a:extLst>
            </p:cNvPr>
            <p:cNvSpPr/>
            <p:nvPr/>
          </p:nvSpPr>
          <p:spPr>
            <a:xfrm>
              <a:off x="7634830"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1" name="Oval 30">
              <a:extLst>
                <a:ext uri="{FF2B5EF4-FFF2-40B4-BE49-F238E27FC236}">
                  <a16:creationId xmlns:a16="http://schemas.microsoft.com/office/drawing/2014/main" id="{9568D3AE-8920-4E5B-9752-90047260A7E7}"/>
                </a:ext>
              </a:extLst>
            </p:cNvPr>
            <p:cNvSpPr/>
            <p:nvPr/>
          </p:nvSpPr>
          <p:spPr>
            <a:xfrm>
              <a:off x="5949140"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2" name="Oval 31">
              <a:extLst>
                <a:ext uri="{FF2B5EF4-FFF2-40B4-BE49-F238E27FC236}">
                  <a16:creationId xmlns:a16="http://schemas.microsoft.com/office/drawing/2014/main" id="{710B9913-B1A3-4615-A00A-96AB2279C9E5}"/>
                </a:ext>
              </a:extLst>
            </p:cNvPr>
            <p:cNvSpPr/>
            <p:nvPr/>
          </p:nvSpPr>
          <p:spPr>
            <a:xfrm>
              <a:off x="9317657"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3" name="TextBox 32">
              <a:extLst>
                <a:ext uri="{FF2B5EF4-FFF2-40B4-BE49-F238E27FC236}">
                  <a16:creationId xmlns:a16="http://schemas.microsoft.com/office/drawing/2014/main" id="{EE3965D8-E451-440E-B996-6F16FC170303}"/>
                </a:ext>
              </a:extLst>
            </p:cNvPr>
            <p:cNvSpPr txBox="1"/>
            <p:nvPr/>
          </p:nvSpPr>
          <p:spPr>
            <a:xfrm>
              <a:off x="373242" y="2782616"/>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June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8.1</a:t>
              </a:r>
            </a:p>
          </p:txBody>
        </p:sp>
        <p:cxnSp>
          <p:nvCxnSpPr>
            <p:cNvPr id="34" name="Straight Connector 33">
              <a:extLst>
                <a:ext uri="{FF2B5EF4-FFF2-40B4-BE49-F238E27FC236}">
                  <a16:creationId xmlns:a16="http://schemas.microsoft.com/office/drawing/2014/main" id="{0914392E-8A06-4634-A7D9-924D6A598A8F}"/>
                </a:ext>
              </a:extLst>
            </p:cNvPr>
            <p:cNvCxnSpPr>
              <a:cxnSpLocks/>
              <a:stCxn id="27" idx="4"/>
              <a:endCxn id="33"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E52E52-81D5-4C30-8043-D9B3D7A04DE5}"/>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8.2</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6" name="Straight Connector 35">
              <a:extLst>
                <a:ext uri="{FF2B5EF4-FFF2-40B4-BE49-F238E27FC236}">
                  <a16:creationId xmlns:a16="http://schemas.microsoft.com/office/drawing/2014/main" id="{9A1A395C-BF40-4B00-B907-2EE836F4021F}"/>
                </a:ext>
              </a:extLst>
            </p:cNvPr>
            <p:cNvCxnSpPr>
              <a:cxnSpLocks/>
              <a:stCxn id="28" idx="4"/>
              <a:endCxn id="35"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65FAF7E-85EF-4508-AABB-2FEECFE7DBF3}"/>
                </a:ext>
              </a:extLst>
            </p:cNvPr>
            <p:cNvSpPr txBox="1"/>
            <p:nvPr/>
          </p:nvSpPr>
          <p:spPr>
            <a:xfrm>
              <a:off x="3740753" y="2769225"/>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noProof="0">
                  <a:solidFill>
                    <a:schemeClr val="tx1">
                      <a:lumMod val="50000"/>
                    </a:schemeClr>
                  </a:solidFill>
                  <a:latin typeface="Segoe UI" panose="020B0502040204020203" pitchFamily="34" charset="0"/>
                  <a:cs typeface="Segoe UI" panose="020B0502040204020203" pitchFamily="34" charset="0"/>
                </a:rPr>
                <a:t>Sep</a:t>
              </a: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8.3</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8" name="Straight Connector 37">
              <a:extLst>
                <a:ext uri="{FF2B5EF4-FFF2-40B4-BE49-F238E27FC236}">
                  <a16:creationId xmlns:a16="http://schemas.microsoft.com/office/drawing/2014/main" id="{DC26920F-FB1D-4ED1-BFFD-0BB65F14956B}"/>
                </a:ext>
              </a:extLst>
            </p:cNvPr>
            <p:cNvCxnSpPr>
              <a:cxnSpLocks/>
              <a:stCxn id="29" idx="4"/>
              <a:endCxn id="37"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F195F9B-C457-4EC1-976A-29093FDED8E0}"/>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Jan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8.4</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1" name="Straight Connector 40">
              <a:extLst>
                <a:ext uri="{FF2B5EF4-FFF2-40B4-BE49-F238E27FC236}">
                  <a16:creationId xmlns:a16="http://schemas.microsoft.com/office/drawing/2014/main" id="{0644072E-3CB2-450B-BBAD-B459F89B6DB7}"/>
                </a:ext>
              </a:extLst>
            </p:cNvPr>
            <p:cNvCxnSpPr>
              <a:cxnSpLocks/>
              <a:stCxn id="31" idx="4"/>
              <a:endCxn id="4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446B854-9294-43B4-8253-FCF6291C65C8}"/>
                </a:ext>
              </a:extLst>
            </p:cNvPr>
            <p:cNvSpPr txBox="1"/>
            <p:nvPr/>
          </p:nvSpPr>
          <p:spPr>
            <a:xfrm>
              <a:off x="7101811" y="2769224"/>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Mar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8.5</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3" name="Straight Connector 42">
              <a:extLst>
                <a:ext uri="{FF2B5EF4-FFF2-40B4-BE49-F238E27FC236}">
                  <a16:creationId xmlns:a16="http://schemas.microsoft.com/office/drawing/2014/main" id="{BE082C41-FA82-4158-8113-4BC4F7D7A70C}"/>
                </a:ext>
              </a:extLst>
            </p:cNvPr>
            <p:cNvCxnSpPr>
              <a:cxnSpLocks/>
              <a:stCxn id="30" idx="4"/>
              <a:endCxn id="42"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90CDBD2-9C3C-4C9E-B13B-19B36F87B0F1}"/>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8.6</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923A148E-96E8-454C-A496-A10B05F8FB91}"/>
                </a:ext>
              </a:extLst>
            </p:cNvPr>
            <p:cNvCxnSpPr>
              <a:cxnSpLocks/>
              <a:stCxn id="32" idx="4"/>
              <a:endCxn id="44"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4EDC852F-6745-418E-810F-249F67DE9F86}"/>
              </a:ext>
            </a:extLst>
          </p:cNvPr>
          <p:cNvSpPr txBox="1"/>
          <p:nvPr/>
        </p:nvSpPr>
        <p:spPr>
          <a:xfrm>
            <a:off x="697500" y="390576"/>
            <a:ext cx="5562292" cy="646331"/>
          </a:xfrm>
          <a:prstGeom prst="rect">
            <a:avLst/>
          </a:prstGeom>
          <a:noFill/>
        </p:spPr>
        <p:txBody>
          <a:bodyPr wrap="none" rtlCol="0">
            <a:spAutoFit/>
          </a:bodyPr>
          <a:lstStyle/>
          <a:p>
            <a:r>
              <a:rPr lang="en-US" sz="3600">
                <a:latin typeface="Segoe UI Semibold" panose="020B0702040204020203" pitchFamily="34" charset="0"/>
                <a:cs typeface="Segoe UI Semibold" panose="020B0702040204020203" pitchFamily="34" charset="0"/>
              </a:rPr>
              <a:t>Visual Studio for Mac v8.1</a:t>
            </a:r>
          </a:p>
        </p:txBody>
      </p:sp>
    </p:spTree>
    <p:extLst>
      <p:ext uri="{BB962C8B-B14F-4D97-AF65-F5344CB8AC3E}">
        <p14:creationId xmlns:p14="http://schemas.microsoft.com/office/powerpoint/2010/main" val="1511667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FDF651F6-4B7D-4E94-9013-09FE8BE0CE5A}"/>
              </a:ext>
            </a:extLst>
          </p:cNvPr>
          <p:cNvGrpSpPr/>
          <p:nvPr/>
        </p:nvGrpSpPr>
        <p:grpSpPr>
          <a:xfrm>
            <a:off x="993929" y="1659800"/>
            <a:ext cx="10204142" cy="2226280"/>
            <a:chOff x="373242" y="1659800"/>
            <a:chExt cx="10204142" cy="2226280"/>
          </a:xfrm>
        </p:grpSpPr>
        <p:cxnSp>
          <p:nvCxnSpPr>
            <p:cNvPr id="26" name="Straight Arrow Connector 25">
              <a:extLst>
                <a:ext uri="{FF2B5EF4-FFF2-40B4-BE49-F238E27FC236}">
                  <a16:creationId xmlns:a16="http://schemas.microsoft.com/office/drawing/2014/main" id="{2DCBEE80-498D-4BA9-B3F7-C7E6A3ED75EB}"/>
                </a:ext>
              </a:extLst>
            </p:cNvPr>
            <p:cNvCxnSpPr>
              <a:cxnSpLocks/>
            </p:cNvCxnSpPr>
            <p:nvPr/>
          </p:nvCxnSpPr>
          <p:spPr>
            <a:xfrm>
              <a:off x="489098" y="1903218"/>
              <a:ext cx="10088286" cy="139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B1FD7F22-9DAF-4A11-9838-25832A9A7539}"/>
                </a:ext>
              </a:extLst>
            </p:cNvPr>
            <p:cNvSpPr/>
            <p:nvPr/>
          </p:nvSpPr>
          <p:spPr>
            <a:xfrm>
              <a:off x="897308" y="1683238"/>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520BFB5C-DC35-491A-AABD-DE9545490E71}"/>
                </a:ext>
              </a:extLst>
            </p:cNvPr>
            <p:cNvSpPr/>
            <p:nvPr/>
          </p:nvSpPr>
          <p:spPr>
            <a:xfrm>
              <a:off x="2584855" y="1670635"/>
              <a:ext cx="423097" cy="438108"/>
            </a:xfrm>
            <a:prstGeom prst="ellipse">
              <a:avLst/>
            </a:prstGeom>
            <a:solidFill>
              <a:srgbClr val="002060"/>
            </a:solidFill>
          </p:spPr>
          <p:style>
            <a:lnRef idx="3">
              <a:schemeClr val="lt1"/>
            </a:lnRef>
            <a:fillRef idx="1">
              <a:schemeClr val="accent2"/>
            </a:fillRef>
            <a:effectRef idx="1">
              <a:schemeClr val="accent2"/>
            </a:effectRef>
            <a:fontRef idx="minor">
              <a:schemeClr val="lt1"/>
            </a:fontRef>
          </p:style>
        </p:sp>
        <p:sp>
          <p:nvSpPr>
            <p:cNvPr id="29" name="Oval 28">
              <a:extLst>
                <a:ext uri="{FF2B5EF4-FFF2-40B4-BE49-F238E27FC236}">
                  <a16:creationId xmlns:a16="http://schemas.microsoft.com/office/drawing/2014/main" id="{94B481A0-DC5C-4456-9DBD-F60D09F39BF6}"/>
                </a:ext>
              </a:extLst>
            </p:cNvPr>
            <p:cNvSpPr/>
            <p:nvPr/>
          </p:nvSpPr>
          <p:spPr>
            <a:xfrm>
              <a:off x="4270544" y="1659800"/>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30" name="Oval 29">
              <a:extLst>
                <a:ext uri="{FF2B5EF4-FFF2-40B4-BE49-F238E27FC236}">
                  <a16:creationId xmlns:a16="http://schemas.microsoft.com/office/drawing/2014/main" id="{E87EE678-F23C-42F0-9F92-CCF019F59853}"/>
                </a:ext>
              </a:extLst>
            </p:cNvPr>
            <p:cNvSpPr/>
            <p:nvPr/>
          </p:nvSpPr>
          <p:spPr>
            <a:xfrm>
              <a:off x="7634830"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1" name="Oval 30">
              <a:extLst>
                <a:ext uri="{FF2B5EF4-FFF2-40B4-BE49-F238E27FC236}">
                  <a16:creationId xmlns:a16="http://schemas.microsoft.com/office/drawing/2014/main" id="{9568D3AE-8920-4E5B-9752-90047260A7E7}"/>
                </a:ext>
              </a:extLst>
            </p:cNvPr>
            <p:cNvSpPr/>
            <p:nvPr/>
          </p:nvSpPr>
          <p:spPr>
            <a:xfrm>
              <a:off x="5949140"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2" name="Oval 31">
              <a:extLst>
                <a:ext uri="{FF2B5EF4-FFF2-40B4-BE49-F238E27FC236}">
                  <a16:creationId xmlns:a16="http://schemas.microsoft.com/office/drawing/2014/main" id="{710B9913-B1A3-4615-A00A-96AB2279C9E5}"/>
                </a:ext>
              </a:extLst>
            </p:cNvPr>
            <p:cNvSpPr/>
            <p:nvPr/>
          </p:nvSpPr>
          <p:spPr>
            <a:xfrm>
              <a:off x="9317657"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3" name="TextBox 32">
              <a:extLst>
                <a:ext uri="{FF2B5EF4-FFF2-40B4-BE49-F238E27FC236}">
                  <a16:creationId xmlns:a16="http://schemas.microsoft.com/office/drawing/2014/main" id="{EE3965D8-E451-440E-B996-6F16FC170303}"/>
                </a:ext>
              </a:extLst>
            </p:cNvPr>
            <p:cNvSpPr txBox="1"/>
            <p:nvPr/>
          </p:nvSpPr>
          <p:spPr>
            <a:xfrm>
              <a:off x="373242" y="2782616"/>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June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8.1</a:t>
              </a:r>
            </a:p>
          </p:txBody>
        </p:sp>
        <p:cxnSp>
          <p:nvCxnSpPr>
            <p:cNvPr id="34" name="Straight Connector 33">
              <a:extLst>
                <a:ext uri="{FF2B5EF4-FFF2-40B4-BE49-F238E27FC236}">
                  <a16:creationId xmlns:a16="http://schemas.microsoft.com/office/drawing/2014/main" id="{0914392E-8A06-4634-A7D9-924D6A598A8F}"/>
                </a:ext>
              </a:extLst>
            </p:cNvPr>
            <p:cNvCxnSpPr>
              <a:cxnSpLocks/>
              <a:stCxn id="27" idx="4"/>
              <a:endCxn id="33"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E52E52-81D5-4C30-8043-D9B3D7A04DE5}"/>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8.2</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6" name="Straight Connector 35">
              <a:extLst>
                <a:ext uri="{FF2B5EF4-FFF2-40B4-BE49-F238E27FC236}">
                  <a16:creationId xmlns:a16="http://schemas.microsoft.com/office/drawing/2014/main" id="{9A1A395C-BF40-4B00-B907-2EE836F4021F}"/>
                </a:ext>
              </a:extLst>
            </p:cNvPr>
            <p:cNvCxnSpPr>
              <a:cxnSpLocks/>
              <a:stCxn id="28" idx="4"/>
              <a:endCxn id="35"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65FAF7E-85EF-4508-AABB-2FEECFE7DBF3}"/>
                </a:ext>
              </a:extLst>
            </p:cNvPr>
            <p:cNvSpPr txBox="1"/>
            <p:nvPr/>
          </p:nvSpPr>
          <p:spPr>
            <a:xfrm>
              <a:off x="3740753" y="2769225"/>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noProof="0">
                  <a:solidFill>
                    <a:schemeClr val="tx1">
                      <a:lumMod val="50000"/>
                    </a:schemeClr>
                  </a:solidFill>
                  <a:latin typeface="Segoe UI" panose="020B0502040204020203" pitchFamily="34" charset="0"/>
                  <a:cs typeface="Segoe UI" panose="020B0502040204020203" pitchFamily="34" charset="0"/>
                </a:rPr>
                <a:t>Sep</a:t>
              </a: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8.3</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8" name="Straight Connector 37">
              <a:extLst>
                <a:ext uri="{FF2B5EF4-FFF2-40B4-BE49-F238E27FC236}">
                  <a16:creationId xmlns:a16="http://schemas.microsoft.com/office/drawing/2014/main" id="{DC26920F-FB1D-4ED1-BFFD-0BB65F14956B}"/>
                </a:ext>
              </a:extLst>
            </p:cNvPr>
            <p:cNvCxnSpPr>
              <a:cxnSpLocks/>
              <a:stCxn id="29" idx="4"/>
              <a:endCxn id="37"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F195F9B-C457-4EC1-976A-29093FDED8E0}"/>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Jan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8.4</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1" name="Straight Connector 40">
              <a:extLst>
                <a:ext uri="{FF2B5EF4-FFF2-40B4-BE49-F238E27FC236}">
                  <a16:creationId xmlns:a16="http://schemas.microsoft.com/office/drawing/2014/main" id="{0644072E-3CB2-450B-BBAD-B459F89B6DB7}"/>
                </a:ext>
              </a:extLst>
            </p:cNvPr>
            <p:cNvCxnSpPr>
              <a:cxnSpLocks/>
              <a:stCxn id="31" idx="4"/>
              <a:endCxn id="4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446B854-9294-43B4-8253-FCF6291C65C8}"/>
                </a:ext>
              </a:extLst>
            </p:cNvPr>
            <p:cNvSpPr txBox="1"/>
            <p:nvPr/>
          </p:nvSpPr>
          <p:spPr>
            <a:xfrm>
              <a:off x="7101811" y="2769224"/>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Mar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8.5</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3" name="Straight Connector 42">
              <a:extLst>
                <a:ext uri="{FF2B5EF4-FFF2-40B4-BE49-F238E27FC236}">
                  <a16:creationId xmlns:a16="http://schemas.microsoft.com/office/drawing/2014/main" id="{BE082C41-FA82-4158-8113-4BC4F7D7A70C}"/>
                </a:ext>
              </a:extLst>
            </p:cNvPr>
            <p:cNvCxnSpPr>
              <a:cxnSpLocks/>
              <a:stCxn id="30" idx="4"/>
              <a:endCxn id="42"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90CDBD2-9C3C-4C9E-B13B-19B36F87B0F1}"/>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8.6</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923A148E-96E8-454C-A496-A10B05F8FB91}"/>
                </a:ext>
              </a:extLst>
            </p:cNvPr>
            <p:cNvCxnSpPr>
              <a:cxnSpLocks/>
              <a:stCxn id="32" idx="4"/>
              <a:endCxn id="44"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4EDC852F-6745-418E-810F-249F67DE9F86}"/>
              </a:ext>
            </a:extLst>
          </p:cNvPr>
          <p:cNvSpPr txBox="1"/>
          <p:nvPr/>
        </p:nvSpPr>
        <p:spPr>
          <a:xfrm>
            <a:off x="697500" y="390576"/>
            <a:ext cx="5632824" cy="646331"/>
          </a:xfrm>
          <a:prstGeom prst="rect">
            <a:avLst/>
          </a:prstGeom>
          <a:noFill/>
        </p:spPr>
        <p:txBody>
          <a:bodyPr wrap="none" rtlCol="0">
            <a:spAutoFit/>
          </a:bodyPr>
          <a:lstStyle/>
          <a:p>
            <a:r>
              <a:rPr lang="en-US" sz="3600">
                <a:latin typeface="Segoe UI Semibold" panose="020B0702040204020203" pitchFamily="34" charset="0"/>
                <a:cs typeface="Segoe UI Semibold" panose="020B0702040204020203" pitchFamily="34" charset="0"/>
              </a:rPr>
              <a:t>Visual Studio for Mac v8.2</a:t>
            </a:r>
          </a:p>
        </p:txBody>
      </p:sp>
      <p:sp>
        <p:nvSpPr>
          <p:cNvPr id="3" name="TextBox 2">
            <a:extLst>
              <a:ext uri="{FF2B5EF4-FFF2-40B4-BE49-F238E27FC236}">
                <a16:creationId xmlns:a16="http://schemas.microsoft.com/office/drawing/2014/main" id="{CB339361-D5D8-46E0-8996-83247B8317F7}"/>
              </a:ext>
            </a:extLst>
          </p:cNvPr>
          <p:cNvSpPr txBox="1"/>
          <p:nvPr/>
        </p:nvSpPr>
        <p:spPr>
          <a:xfrm>
            <a:off x="1198049" y="4205266"/>
            <a:ext cx="8004370" cy="1938992"/>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Segoe UI Semilight" panose="020B0402040204020203" pitchFamily="34" charset="0"/>
                <a:cs typeface="Segoe UI Semilight" panose="020B0402040204020203" pitchFamily="34" charset="0"/>
              </a:rPr>
              <a:t>Startup performance (up to 50%)</a:t>
            </a:r>
          </a:p>
          <a:p>
            <a:pPr marL="571500" indent="-571500">
              <a:buFont typeface="Arial" panose="020B0604020202020204" pitchFamily="34" charset="0"/>
              <a:buChar char="•"/>
            </a:pPr>
            <a:r>
              <a:rPr lang="en-US" sz="4000">
                <a:latin typeface="Segoe UI Semilight" panose="020B0402040204020203" pitchFamily="34" charset="0"/>
                <a:cs typeface="Segoe UI Semilight" panose="020B0402040204020203" pitchFamily="34" charset="0"/>
              </a:rPr>
              <a:t>C# editor enhancements</a:t>
            </a:r>
          </a:p>
          <a:p>
            <a:pPr marL="571500" indent="-571500">
              <a:buFont typeface="Arial" panose="020B0604020202020204" pitchFamily="34" charset="0"/>
              <a:buChar char="•"/>
            </a:pPr>
            <a:endParaRPr lang="en-US" sz="400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55852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FDF651F6-4B7D-4E94-9013-09FE8BE0CE5A}"/>
              </a:ext>
            </a:extLst>
          </p:cNvPr>
          <p:cNvGrpSpPr/>
          <p:nvPr/>
        </p:nvGrpSpPr>
        <p:grpSpPr>
          <a:xfrm>
            <a:off x="993929" y="1659800"/>
            <a:ext cx="10204142" cy="2226280"/>
            <a:chOff x="373242" y="1659800"/>
            <a:chExt cx="10204142" cy="2226280"/>
          </a:xfrm>
        </p:grpSpPr>
        <p:cxnSp>
          <p:nvCxnSpPr>
            <p:cNvPr id="26" name="Straight Arrow Connector 25">
              <a:extLst>
                <a:ext uri="{FF2B5EF4-FFF2-40B4-BE49-F238E27FC236}">
                  <a16:creationId xmlns:a16="http://schemas.microsoft.com/office/drawing/2014/main" id="{2DCBEE80-498D-4BA9-B3F7-C7E6A3ED75EB}"/>
                </a:ext>
              </a:extLst>
            </p:cNvPr>
            <p:cNvCxnSpPr>
              <a:cxnSpLocks/>
            </p:cNvCxnSpPr>
            <p:nvPr/>
          </p:nvCxnSpPr>
          <p:spPr>
            <a:xfrm>
              <a:off x="489098" y="1903218"/>
              <a:ext cx="10088286" cy="139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B1FD7F22-9DAF-4A11-9838-25832A9A7539}"/>
                </a:ext>
              </a:extLst>
            </p:cNvPr>
            <p:cNvSpPr/>
            <p:nvPr/>
          </p:nvSpPr>
          <p:spPr>
            <a:xfrm>
              <a:off x="897308" y="1683238"/>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520BFB5C-DC35-491A-AABD-DE9545490E71}"/>
                </a:ext>
              </a:extLst>
            </p:cNvPr>
            <p:cNvSpPr/>
            <p:nvPr/>
          </p:nvSpPr>
          <p:spPr>
            <a:xfrm>
              <a:off x="2584855" y="1670635"/>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9" name="Oval 28">
              <a:extLst>
                <a:ext uri="{FF2B5EF4-FFF2-40B4-BE49-F238E27FC236}">
                  <a16:creationId xmlns:a16="http://schemas.microsoft.com/office/drawing/2014/main" id="{94B481A0-DC5C-4456-9DBD-F60D09F39BF6}"/>
                </a:ext>
              </a:extLst>
            </p:cNvPr>
            <p:cNvSpPr/>
            <p:nvPr/>
          </p:nvSpPr>
          <p:spPr>
            <a:xfrm>
              <a:off x="4270544" y="1659800"/>
              <a:ext cx="423097" cy="438108"/>
            </a:xfrm>
            <a:prstGeom prst="ellipse">
              <a:avLst/>
            </a:prstGeom>
            <a:solidFill>
              <a:srgbClr val="002060"/>
            </a:solidFill>
          </p:spPr>
          <p:style>
            <a:lnRef idx="3">
              <a:schemeClr val="lt1"/>
            </a:lnRef>
            <a:fillRef idx="1">
              <a:schemeClr val="accent2"/>
            </a:fillRef>
            <a:effectRef idx="1">
              <a:schemeClr val="accent2"/>
            </a:effectRef>
            <a:fontRef idx="minor">
              <a:schemeClr val="lt1"/>
            </a:fontRef>
          </p:style>
        </p:sp>
        <p:sp>
          <p:nvSpPr>
            <p:cNvPr id="30" name="Oval 29">
              <a:extLst>
                <a:ext uri="{FF2B5EF4-FFF2-40B4-BE49-F238E27FC236}">
                  <a16:creationId xmlns:a16="http://schemas.microsoft.com/office/drawing/2014/main" id="{E87EE678-F23C-42F0-9F92-CCF019F59853}"/>
                </a:ext>
              </a:extLst>
            </p:cNvPr>
            <p:cNvSpPr/>
            <p:nvPr/>
          </p:nvSpPr>
          <p:spPr>
            <a:xfrm>
              <a:off x="7634830"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1" name="Oval 30">
              <a:extLst>
                <a:ext uri="{FF2B5EF4-FFF2-40B4-BE49-F238E27FC236}">
                  <a16:creationId xmlns:a16="http://schemas.microsoft.com/office/drawing/2014/main" id="{9568D3AE-8920-4E5B-9752-90047260A7E7}"/>
                </a:ext>
              </a:extLst>
            </p:cNvPr>
            <p:cNvSpPr/>
            <p:nvPr/>
          </p:nvSpPr>
          <p:spPr>
            <a:xfrm>
              <a:off x="5949140"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2" name="Oval 31">
              <a:extLst>
                <a:ext uri="{FF2B5EF4-FFF2-40B4-BE49-F238E27FC236}">
                  <a16:creationId xmlns:a16="http://schemas.microsoft.com/office/drawing/2014/main" id="{710B9913-B1A3-4615-A00A-96AB2279C9E5}"/>
                </a:ext>
              </a:extLst>
            </p:cNvPr>
            <p:cNvSpPr/>
            <p:nvPr/>
          </p:nvSpPr>
          <p:spPr>
            <a:xfrm>
              <a:off x="9317657"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3" name="TextBox 32">
              <a:extLst>
                <a:ext uri="{FF2B5EF4-FFF2-40B4-BE49-F238E27FC236}">
                  <a16:creationId xmlns:a16="http://schemas.microsoft.com/office/drawing/2014/main" id="{EE3965D8-E451-440E-B996-6F16FC170303}"/>
                </a:ext>
              </a:extLst>
            </p:cNvPr>
            <p:cNvSpPr txBox="1"/>
            <p:nvPr/>
          </p:nvSpPr>
          <p:spPr>
            <a:xfrm>
              <a:off x="373242" y="2782616"/>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June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8.1</a:t>
              </a:r>
            </a:p>
          </p:txBody>
        </p:sp>
        <p:cxnSp>
          <p:nvCxnSpPr>
            <p:cNvPr id="34" name="Straight Connector 33">
              <a:extLst>
                <a:ext uri="{FF2B5EF4-FFF2-40B4-BE49-F238E27FC236}">
                  <a16:creationId xmlns:a16="http://schemas.microsoft.com/office/drawing/2014/main" id="{0914392E-8A06-4634-A7D9-924D6A598A8F}"/>
                </a:ext>
              </a:extLst>
            </p:cNvPr>
            <p:cNvCxnSpPr>
              <a:cxnSpLocks/>
              <a:stCxn id="27" idx="4"/>
              <a:endCxn id="33"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E52E52-81D5-4C30-8043-D9B3D7A04DE5}"/>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8.2</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6" name="Straight Connector 35">
              <a:extLst>
                <a:ext uri="{FF2B5EF4-FFF2-40B4-BE49-F238E27FC236}">
                  <a16:creationId xmlns:a16="http://schemas.microsoft.com/office/drawing/2014/main" id="{9A1A395C-BF40-4B00-B907-2EE836F4021F}"/>
                </a:ext>
              </a:extLst>
            </p:cNvPr>
            <p:cNvCxnSpPr>
              <a:cxnSpLocks/>
              <a:stCxn id="28" idx="4"/>
              <a:endCxn id="35"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65FAF7E-85EF-4508-AABB-2FEECFE7DBF3}"/>
                </a:ext>
              </a:extLst>
            </p:cNvPr>
            <p:cNvSpPr txBox="1"/>
            <p:nvPr/>
          </p:nvSpPr>
          <p:spPr>
            <a:xfrm>
              <a:off x="3740753" y="2769225"/>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noProof="0">
                  <a:solidFill>
                    <a:schemeClr val="tx1">
                      <a:lumMod val="50000"/>
                    </a:schemeClr>
                  </a:solidFill>
                  <a:latin typeface="Segoe UI" panose="020B0502040204020203" pitchFamily="34" charset="0"/>
                  <a:cs typeface="Segoe UI" panose="020B0502040204020203" pitchFamily="34" charset="0"/>
                </a:rPr>
                <a:t>Sep</a:t>
              </a: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8.3</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8" name="Straight Connector 37">
              <a:extLst>
                <a:ext uri="{FF2B5EF4-FFF2-40B4-BE49-F238E27FC236}">
                  <a16:creationId xmlns:a16="http://schemas.microsoft.com/office/drawing/2014/main" id="{DC26920F-FB1D-4ED1-BFFD-0BB65F14956B}"/>
                </a:ext>
              </a:extLst>
            </p:cNvPr>
            <p:cNvCxnSpPr>
              <a:cxnSpLocks/>
              <a:stCxn id="29" idx="4"/>
              <a:endCxn id="37"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F195F9B-C457-4EC1-976A-29093FDED8E0}"/>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Jan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8.4</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1" name="Straight Connector 40">
              <a:extLst>
                <a:ext uri="{FF2B5EF4-FFF2-40B4-BE49-F238E27FC236}">
                  <a16:creationId xmlns:a16="http://schemas.microsoft.com/office/drawing/2014/main" id="{0644072E-3CB2-450B-BBAD-B459F89B6DB7}"/>
                </a:ext>
              </a:extLst>
            </p:cNvPr>
            <p:cNvCxnSpPr>
              <a:cxnSpLocks/>
              <a:stCxn id="31" idx="4"/>
              <a:endCxn id="4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446B854-9294-43B4-8253-FCF6291C65C8}"/>
                </a:ext>
              </a:extLst>
            </p:cNvPr>
            <p:cNvSpPr txBox="1"/>
            <p:nvPr/>
          </p:nvSpPr>
          <p:spPr>
            <a:xfrm>
              <a:off x="7101811" y="2769224"/>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Mar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8.5</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3" name="Straight Connector 42">
              <a:extLst>
                <a:ext uri="{FF2B5EF4-FFF2-40B4-BE49-F238E27FC236}">
                  <a16:creationId xmlns:a16="http://schemas.microsoft.com/office/drawing/2014/main" id="{BE082C41-FA82-4158-8113-4BC4F7D7A70C}"/>
                </a:ext>
              </a:extLst>
            </p:cNvPr>
            <p:cNvCxnSpPr>
              <a:cxnSpLocks/>
              <a:stCxn id="30" idx="4"/>
              <a:endCxn id="42"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90CDBD2-9C3C-4C9E-B13B-19B36F87B0F1}"/>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8.6</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923A148E-96E8-454C-A496-A10B05F8FB91}"/>
                </a:ext>
              </a:extLst>
            </p:cNvPr>
            <p:cNvCxnSpPr>
              <a:cxnSpLocks/>
              <a:stCxn id="32" idx="4"/>
              <a:endCxn id="44"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4EDC852F-6745-418E-810F-249F67DE9F86}"/>
              </a:ext>
            </a:extLst>
          </p:cNvPr>
          <p:cNvSpPr txBox="1"/>
          <p:nvPr/>
        </p:nvSpPr>
        <p:spPr>
          <a:xfrm>
            <a:off x="697500" y="390576"/>
            <a:ext cx="5632824" cy="646331"/>
          </a:xfrm>
          <a:prstGeom prst="rect">
            <a:avLst/>
          </a:prstGeom>
          <a:noFill/>
        </p:spPr>
        <p:txBody>
          <a:bodyPr wrap="none" rtlCol="0">
            <a:spAutoFit/>
          </a:bodyPr>
          <a:lstStyle/>
          <a:p>
            <a:r>
              <a:rPr lang="en-US" sz="3600">
                <a:latin typeface="Segoe UI Semibold" panose="020B0702040204020203" pitchFamily="34" charset="0"/>
                <a:cs typeface="Segoe UI Semibold" panose="020B0702040204020203" pitchFamily="34" charset="0"/>
              </a:rPr>
              <a:t>Visual Studio for Mac v8.3</a:t>
            </a:r>
          </a:p>
        </p:txBody>
      </p:sp>
      <p:sp>
        <p:nvSpPr>
          <p:cNvPr id="3" name="TextBox 2">
            <a:extLst>
              <a:ext uri="{FF2B5EF4-FFF2-40B4-BE49-F238E27FC236}">
                <a16:creationId xmlns:a16="http://schemas.microsoft.com/office/drawing/2014/main" id="{CB339361-D5D8-46E0-8996-83247B8317F7}"/>
              </a:ext>
            </a:extLst>
          </p:cNvPr>
          <p:cNvSpPr txBox="1"/>
          <p:nvPr/>
        </p:nvSpPr>
        <p:spPr>
          <a:xfrm>
            <a:off x="1098661" y="3904912"/>
            <a:ext cx="9262780" cy="1938992"/>
          </a:xfrm>
          <a:prstGeom prst="rect">
            <a:avLst/>
          </a:prstGeom>
          <a:noFill/>
        </p:spPr>
        <p:txBody>
          <a:bodyPr wrap="square" rtlCol="0" anchor="t">
            <a:spAutoFit/>
          </a:bodyPr>
          <a:lstStyle/>
          <a:p>
            <a:pPr marL="571500" indent="-571500">
              <a:buFont typeface="Arial" panose="020B0604020202020204" pitchFamily="34" charset="0"/>
              <a:buChar char="•"/>
            </a:pPr>
            <a:r>
              <a:rPr lang="en-US" sz="4000">
                <a:latin typeface="Segoe UI Semilight" panose="020B0402040204020203" pitchFamily="34" charset="0"/>
                <a:cs typeface="Segoe UI Semilight" panose="020B0402040204020203" pitchFamily="34" charset="0"/>
              </a:rPr>
              <a:t>.NET Core 3.0 SDK</a:t>
            </a:r>
          </a:p>
          <a:p>
            <a:pPr marL="571500" indent="-571500">
              <a:buFont typeface="Arial" panose="020B0604020202020204" pitchFamily="34" charset="0"/>
              <a:buChar char="•"/>
            </a:pPr>
            <a:r>
              <a:rPr lang="en-US" sz="4000">
                <a:latin typeface="Segoe UI Semilight" panose="020B0402040204020203" pitchFamily="34" charset="0"/>
                <a:cs typeface="Segoe UI Semilight" panose="020B0402040204020203" pitchFamily="34" charset="0"/>
              </a:rPr>
              <a:t>C# 8 support</a:t>
            </a:r>
          </a:p>
          <a:p>
            <a:pPr marL="571500" indent="-571500">
              <a:buFont typeface="Arial" panose="020B0604020202020204" pitchFamily="34" charset="0"/>
              <a:buChar char="•"/>
            </a:pPr>
            <a:r>
              <a:rPr lang="en-US" sz="4000">
                <a:latin typeface="Segoe UI Semilight" panose="020B0402040204020203" pitchFamily="34" charset="0"/>
                <a:cs typeface="Segoe UI Semilight" panose="020B0402040204020203" pitchFamily="34" charset="0"/>
              </a:rPr>
              <a:t>Debugger reliability and performance</a:t>
            </a:r>
          </a:p>
        </p:txBody>
      </p:sp>
    </p:spTree>
    <p:extLst>
      <p:ext uri="{BB962C8B-B14F-4D97-AF65-F5344CB8AC3E}">
        <p14:creationId xmlns:p14="http://schemas.microsoft.com/office/powerpoint/2010/main" val="1164567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FDF651F6-4B7D-4E94-9013-09FE8BE0CE5A}"/>
              </a:ext>
            </a:extLst>
          </p:cNvPr>
          <p:cNvGrpSpPr/>
          <p:nvPr/>
        </p:nvGrpSpPr>
        <p:grpSpPr>
          <a:xfrm>
            <a:off x="993929" y="1659800"/>
            <a:ext cx="10204142" cy="2226280"/>
            <a:chOff x="373242" y="1659800"/>
            <a:chExt cx="10204142" cy="2226280"/>
          </a:xfrm>
        </p:grpSpPr>
        <p:cxnSp>
          <p:nvCxnSpPr>
            <p:cNvPr id="26" name="Straight Arrow Connector 25">
              <a:extLst>
                <a:ext uri="{FF2B5EF4-FFF2-40B4-BE49-F238E27FC236}">
                  <a16:creationId xmlns:a16="http://schemas.microsoft.com/office/drawing/2014/main" id="{2DCBEE80-498D-4BA9-B3F7-C7E6A3ED75EB}"/>
                </a:ext>
              </a:extLst>
            </p:cNvPr>
            <p:cNvCxnSpPr>
              <a:cxnSpLocks/>
            </p:cNvCxnSpPr>
            <p:nvPr/>
          </p:nvCxnSpPr>
          <p:spPr>
            <a:xfrm>
              <a:off x="489098" y="1903218"/>
              <a:ext cx="10088286" cy="1398"/>
            </a:xfrm>
            <a:prstGeom prst="straightConnector1">
              <a:avLst/>
            </a:prstGeom>
            <a:ln w="381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Oval 26">
              <a:extLst>
                <a:ext uri="{FF2B5EF4-FFF2-40B4-BE49-F238E27FC236}">
                  <a16:creationId xmlns:a16="http://schemas.microsoft.com/office/drawing/2014/main" id="{B1FD7F22-9DAF-4A11-9838-25832A9A7539}"/>
                </a:ext>
              </a:extLst>
            </p:cNvPr>
            <p:cNvSpPr/>
            <p:nvPr/>
          </p:nvSpPr>
          <p:spPr>
            <a:xfrm>
              <a:off x="897308" y="1683238"/>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8" name="Oval 27">
              <a:extLst>
                <a:ext uri="{FF2B5EF4-FFF2-40B4-BE49-F238E27FC236}">
                  <a16:creationId xmlns:a16="http://schemas.microsoft.com/office/drawing/2014/main" id="{520BFB5C-DC35-491A-AABD-DE9545490E71}"/>
                </a:ext>
              </a:extLst>
            </p:cNvPr>
            <p:cNvSpPr/>
            <p:nvPr/>
          </p:nvSpPr>
          <p:spPr>
            <a:xfrm>
              <a:off x="2584855" y="1670635"/>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29" name="Oval 28">
              <a:extLst>
                <a:ext uri="{FF2B5EF4-FFF2-40B4-BE49-F238E27FC236}">
                  <a16:creationId xmlns:a16="http://schemas.microsoft.com/office/drawing/2014/main" id="{94B481A0-DC5C-4456-9DBD-F60D09F39BF6}"/>
                </a:ext>
              </a:extLst>
            </p:cNvPr>
            <p:cNvSpPr/>
            <p:nvPr/>
          </p:nvSpPr>
          <p:spPr>
            <a:xfrm>
              <a:off x="4270544" y="1659800"/>
              <a:ext cx="423097" cy="438108"/>
            </a:xfrm>
            <a:prstGeom prst="ellipse">
              <a:avLst/>
            </a:prstGeom>
            <a:solidFill>
              <a:srgbClr val="4472C4"/>
            </a:solidFill>
          </p:spPr>
          <p:style>
            <a:lnRef idx="3">
              <a:schemeClr val="lt1"/>
            </a:lnRef>
            <a:fillRef idx="1">
              <a:schemeClr val="accent2"/>
            </a:fillRef>
            <a:effectRef idx="1">
              <a:schemeClr val="accent2"/>
            </a:effectRef>
            <a:fontRef idx="minor">
              <a:schemeClr val="lt1"/>
            </a:fontRef>
          </p:style>
        </p:sp>
        <p:sp>
          <p:nvSpPr>
            <p:cNvPr id="30" name="Oval 29">
              <a:extLst>
                <a:ext uri="{FF2B5EF4-FFF2-40B4-BE49-F238E27FC236}">
                  <a16:creationId xmlns:a16="http://schemas.microsoft.com/office/drawing/2014/main" id="{E87EE678-F23C-42F0-9F92-CCF019F59853}"/>
                </a:ext>
              </a:extLst>
            </p:cNvPr>
            <p:cNvSpPr/>
            <p:nvPr/>
          </p:nvSpPr>
          <p:spPr>
            <a:xfrm>
              <a:off x="7634830"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1" name="Oval 30">
              <a:extLst>
                <a:ext uri="{FF2B5EF4-FFF2-40B4-BE49-F238E27FC236}">
                  <a16:creationId xmlns:a16="http://schemas.microsoft.com/office/drawing/2014/main" id="{9568D3AE-8920-4E5B-9752-90047260A7E7}"/>
                </a:ext>
              </a:extLst>
            </p:cNvPr>
            <p:cNvSpPr/>
            <p:nvPr/>
          </p:nvSpPr>
          <p:spPr>
            <a:xfrm>
              <a:off x="5949140" y="1683238"/>
              <a:ext cx="423097" cy="438108"/>
            </a:xfrm>
            <a:prstGeom prst="ellipse">
              <a:avLst/>
            </a:prstGeom>
            <a:solidFill>
              <a:srgbClr val="002060"/>
            </a:solidFill>
          </p:spPr>
          <p:style>
            <a:lnRef idx="3">
              <a:schemeClr val="lt1"/>
            </a:lnRef>
            <a:fillRef idx="1">
              <a:schemeClr val="accent2"/>
            </a:fillRef>
            <a:effectRef idx="1">
              <a:schemeClr val="accent2"/>
            </a:effectRef>
            <a:fontRef idx="minor">
              <a:schemeClr val="lt1"/>
            </a:fontRef>
          </p:style>
        </p:sp>
        <p:sp>
          <p:nvSpPr>
            <p:cNvPr id="32" name="Oval 31">
              <a:extLst>
                <a:ext uri="{FF2B5EF4-FFF2-40B4-BE49-F238E27FC236}">
                  <a16:creationId xmlns:a16="http://schemas.microsoft.com/office/drawing/2014/main" id="{710B9913-B1A3-4615-A00A-96AB2279C9E5}"/>
                </a:ext>
              </a:extLst>
            </p:cNvPr>
            <p:cNvSpPr/>
            <p:nvPr/>
          </p:nvSpPr>
          <p:spPr>
            <a:xfrm>
              <a:off x="9317657" y="1667740"/>
              <a:ext cx="423097" cy="438108"/>
            </a:xfrm>
            <a:prstGeom prst="ellipse">
              <a:avLst/>
            </a:prstGeom>
            <a:pattFill prst="dkUpDiag">
              <a:fgClr>
                <a:srgbClr val="512BD4"/>
              </a:fgClr>
              <a:bgClr>
                <a:schemeClr val="bg1"/>
              </a:bgClr>
            </a:pattFill>
          </p:spPr>
          <p:style>
            <a:lnRef idx="3">
              <a:schemeClr val="lt1"/>
            </a:lnRef>
            <a:fillRef idx="1">
              <a:schemeClr val="accent2"/>
            </a:fillRef>
            <a:effectRef idx="1">
              <a:schemeClr val="accent2"/>
            </a:effectRef>
            <a:fontRef idx="minor">
              <a:schemeClr val="lt1"/>
            </a:fontRef>
          </p:style>
        </p:sp>
        <p:sp>
          <p:nvSpPr>
            <p:cNvPr id="33" name="TextBox 32">
              <a:extLst>
                <a:ext uri="{FF2B5EF4-FFF2-40B4-BE49-F238E27FC236}">
                  <a16:creationId xmlns:a16="http://schemas.microsoft.com/office/drawing/2014/main" id="{EE3965D8-E451-440E-B996-6F16FC170303}"/>
                </a:ext>
              </a:extLst>
            </p:cNvPr>
            <p:cNvSpPr txBox="1"/>
            <p:nvPr/>
          </p:nvSpPr>
          <p:spPr>
            <a:xfrm>
              <a:off x="373242" y="2782616"/>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June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8.1</a:t>
              </a:r>
            </a:p>
          </p:txBody>
        </p:sp>
        <p:cxnSp>
          <p:nvCxnSpPr>
            <p:cNvPr id="34" name="Straight Connector 33">
              <a:extLst>
                <a:ext uri="{FF2B5EF4-FFF2-40B4-BE49-F238E27FC236}">
                  <a16:creationId xmlns:a16="http://schemas.microsoft.com/office/drawing/2014/main" id="{0914392E-8A06-4634-A7D9-924D6A598A8F}"/>
                </a:ext>
              </a:extLst>
            </p:cNvPr>
            <p:cNvCxnSpPr>
              <a:cxnSpLocks/>
              <a:stCxn id="27" idx="4"/>
              <a:endCxn id="33"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E52E52-81D5-4C30-8043-D9B3D7A04DE5}"/>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8.2</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6" name="Straight Connector 35">
              <a:extLst>
                <a:ext uri="{FF2B5EF4-FFF2-40B4-BE49-F238E27FC236}">
                  <a16:creationId xmlns:a16="http://schemas.microsoft.com/office/drawing/2014/main" id="{9A1A395C-BF40-4B00-B907-2EE836F4021F}"/>
                </a:ext>
              </a:extLst>
            </p:cNvPr>
            <p:cNvCxnSpPr>
              <a:cxnSpLocks/>
              <a:stCxn id="28" idx="4"/>
              <a:endCxn id="35"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65FAF7E-85EF-4508-AABB-2FEECFE7DBF3}"/>
                </a:ext>
              </a:extLst>
            </p:cNvPr>
            <p:cNvSpPr txBox="1"/>
            <p:nvPr/>
          </p:nvSpPr>
          <p:spPr>
            <a:xfrm>
              <a:off x="3740753" y="2769225"/>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lang="en-US" sz="1600" b="1" noProof="0">
                  <a:solidFill>
                    <a:schemeClr val="tx1">
                      <a:lumMod val="50000"/>
                    </a:schemeClr>
                  </a:solidFill>
                  <a:latin typeface="Segoe UI" panose="020B0502040204020203" pitchFamily="34" charset="0"/>
                  <a:cs typeface="Segoe UI" panose="020B0502040204020203" pitchFamily="34" charset="0"/>
                </a:rPr>
                <a:t>Sep</a:t>
              </a: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8.3</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8" name="Straight Connector 37">
              <a:extLst>
                <a:ext uri="{FF2B5EF4-FFF2-40B4-BE49-F238E27FC236}">
                  <a16:creationId xmlns:a16="http://schemas.microsoft.com/office/drawing/2014/main" id="{DC26920F-FB1D-4ED1-BFFD-0BB65F14956B}"/>
                </a:ext>
              </a:extLst>
            </p:cNvPr>
            <p:cNvCxnSpPr>
              <a:cxnSpLocks/>
              <a:stCxn id="29" idx="4"/>
              <a:endCxn id="37"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F195F9B-C457-4EC1-976A-29093FDED8E0}"/>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Jan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8.4</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1" name="Straight Connector 40">
              <a:extLst>
                <a:ext uri="{FF2B5EF4-FFF2-40B4-BE49-F238E27FC236}">
                  <a16:creationId xmlns:a16="http://schemas.microsoft.com/office/drawing/2014/main" id="{0644072E-3CB2-450B-BBAD-B459F89B6DB7}"/>
                </a:ext>
              </a:extLst>
            </p:cNvPr>
            <p:cNvCxnSpPr>
              <a:cxnSpLocks/>
              <a:stCxn id="31" idx="4"/>
              <a:endCxn id="4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446B854-9294-43B4-8253-FCF6291C65C8}"/>
                </a:ext>
              </a:extLst>
            </p:cNvPr>
            <p:cNvSpPr txBox="1"/>
            <p:nvPr/>
          </p:nvSpPr>
          <p:spPr>
            <a:xfrm>
              <a:off x="7101811" y="2769224"/>
              <a:ext cx="1478812" cy="809604"/>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Mar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8.5</a:t>
              </a: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3" name="Straight Connector 42">
              <a:extLst>
                <a:ext uri="{FF2B5EF4-FFF2-40B4-BE49-F238E27FC236}">
                  <a16:creationId xmlns:a16="http://schemas.microsoft.com/office/drawing/2014/main" id="{BE082C41-FA82-4158-8113-4BC4F7D7A70C}"/>
                </a:ext>
              </a:extLst>
            </p:cNvPr>
            <p:cNvCxnSpPr>
              <a:cxnSpLocks/>
              <a:stCxn id="30" idx="4"/>
              <a:endCxn id="42"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90CDBD2-9C3C-4C9E-B13B-19B36F87B0F1}"/>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May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8.6</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923A148E-96E8-454C-A496-A10B05F8FB91}"/>
                </a:ext>
              </a:extLst>
            </p:cNvPr>
            <p:cNvCxnSpPr>
              <a:cxnSpLocks/>
              <a:stCxn id="32" idx="4"/>
              <a:endCxn id="44"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4EDC852F-6745-418E-810F-249F67DE9F86}"/>
              </a:ext>
            </a:extLst>
          </p:cNvPr>
          <p:cNvSpPr txBox="1"/>
          <p:nvPr/>
        </p:nvSpPr>
        <p:spPr>
          <a:xfrm>
            <a:off x="697500" y="390576"/>
            <a:ext cx="5642442" cy="646331"/>
          </a:xfrm>
          <a:prstGeom prst="rect">
            <a:avLst/>
          </a:prstGeom>
          <a:noFill/>
        </p:spPr>
        <p:txBody>
          <a:bodyPr wrap="none" rtlCol="0">
            <a:spAutoFit/>
          </a:bodyPr>
          <a:lstStyle/>
          <a:p>
            <a:r>
              <a:rPr lang="en-US" sz="3600">
                <a:latin typeface="Segoe UI Semibold" panose="020B0702040204020203" pitchFamily="34" charset="0"/>
                <a:cs typeface="Segoe UI Semibold" panose="020B0702040204020203" pitchFamily="34" charset="0"/>
              </a:rPr>
              <a:t>Visual Studio for Mac v8.4</a:t>
            </a:r>
          </a:p>
        </p:txBody>
      </p:sp>
      <p:sp>
        <p:nvSpPr>
          <p:cNvPr id="3" name="TextBox 2">
            <a:extLst>
              <a:ext uri="{FF2B5EF4-FFF2-40B4-BE49-F238E27FC236}">
                <a16:creationId xmlns:a16="http://schemas.microsoft.com/office/drawing/2014/main" id="{CB339361-D5D8-46E0-8996-83247B8317F7}"/>
              </a:ext>
            </a:extLst>
          </p:cNvPr>
          <p:cNvSpPr txBox="1"/>
          <p:nvPr/>
        </p:nvSpPr>
        <p:spPr>
          <a:xfrm>
            <a:off x="757037" y="3983983"/>
            <a:ext cx="6410481" cy="2554545"/>
          </a:xfrm>
          <a:prstGeom prst="rect">
            <a:avLst/>
          </a:prstGeom>
          <a:noFill/>
        </p:spPr>
        <p:txBody>
          <a:bodyPr wrap="square" rtlCol="0" anchor="t">
            <a:spAutoFit/>
          </a:bodyPr>
          <a:lstStyle/>
          <a:p>
            <a:pPr marL="457200" indent="-457200">
              <a:buFont typeface="Arial" panose="020B0604020202020204" pitchFamily="34" charset="0"/>
              <a:buChar char="•"/>
            </a:pPr>
            <a:r>
              <a:rPr lang="en-US" sz="3200">
                <a:latin typeface="Segoe UI Semilight" panose="020B0402040204020203" pitchFamily="34" charset="0"/>
                <a:cs typeface="Segoe UI Semilight" panose="020B0402040204020203" pitchFamily="34" charset="0"/>
              </a:rPr>
              <a:t>.NET Core 3.1 support</a:t>
            </a:r>
          </a:p>
          <a:p>
            <a:pPr marL="457200" indent="-457200">
              <a:buFont typeface="Arial" panose="020B0604020202020204" pitchFamily="34" charset="0"/>
              <a:buChar char="•"/>
            </a:pPr>
            <a:r>
              <a:rPr lang="en-US" sz="3200">
                <a:latin typeface="Segoe UI Semilight" panose="020B0402040204020203" pitchFamily="34" charset="0"/>
                <a:cs typeface="Segoe UI Semilight" panose="020B0402040204020203" pitchFamily="34" charset="0"/>
              </a:rPr>
              <a:t>Server-side </a:t>
            </a:r>
            <a:r>
              <a:rPr lang="en-US" sz="3200" err="1">
                <a:latin typeface="Segoe UI Semilight" panose="020B0402040204020203" pitchFamily="34" charset="0"/>
                <a:cs typeface="Segoe UI Semilight" panose="020B0402040204020203" pitchFamily="34" charset="0"/>
              </a:rPr>
              <a:t>Blazor</a:t>
            </a:r>
            <a:endParaRPr lang="en-US" sz="3200">
              <a:latin typeface="Segoe UI Semilight" panose="020B0402040204020203" pitchFamily="34" charset="0"/>
              <a:cs typeface="Segoe UI Semilight" panose="020B0402040204020203" pitchFamily="34" charset="0"/>
            </a:endParaRPr>
          </a:p>
          <a:p>
            <a:pPr marL="457200" indent="-457200">
              <a:buFont typeface="Arial" panose="020B0604020202020204" pitchFamily="34" charset="0"/>
              <a:buChar char="•"/>
            </a:pPr>
            <a:r>
              <a:rPr lang="en-US" sz="3200">
                <a:latin typeface="Segoe UI Semilight" panose="020B0402040204020203" pitchFamily="34" charset="0"/>
                <a:cs typeface="Segoe UI Semilight" panose="020B0402040204020203" pitchFamily="34" charset="0"/>
              </a:rPr>
              <a:t>.razor support</a:t>
            </a:r>
          </a:p>
          <a:p>
            <a:pPr marL="457200" indent="-457200">
              <a:buFont typeface="Arial" panose="020B0604020202020204" pitchFamily="34" charset="0"/>
              <a:buChar char="•"/>
            </a:pPr>
            <a:r>
              <a:rPr lang="en-US" sz="3200">
                <a:latin typeface="Segoe UI Semilight" panose="020B0402040204020203" pitchFamily="34" charset="0"/>
                <a:cs typeface="Segoe UI Semilight" panose="020B0402040204020203" pitchFamily="34" charset="0"/>
              </a:rPr>
              <a:t>ASP.NET Core Templates with Authentication</a:t>
            </a:r>
          </a:p>
        </p:txBody>
      </p:sp>
      <p:sp>
        <p:nvSpPr>
          <p:cNvPr id="4" name="TextBox 3">
            <a:extLst>
              <a:ext uri="{FF2B5EF4-FFF2-40B4-BE49-F238E27FC236}">
                <a16:creationId xmlns:a16="http://schemas.microsoft.com/office/drawing/2014/main" id="{BC828546-BBC8-4E3C-938B-E88E75B5FF5E}"/>
              </a:ext>
            </a:extLst>
          </p:cNvPr>
          <p:cNvSpPr txBox="1"/>
          <p:nvPr/>
        </p:nvSpPr>
        <p:spPr>
          <a:xfrm>
            <a:off x="6146481" y="3974567"/>
            <a:ext cx="6410481" cy="1569660"/>
          </a:xfrm>
          <a:prstGeom prst="rect">
            <a:avLst/>
          </a:prstGeom>
          <a:noFill/>
        </p:spPr>
        <p:txBody>
          <a:bodyPr wrap="square" rtlCol="0" anchor="t">
            <a:spAutoFit/>
          </a:bodyPr>
          <a:lstStyle/>
          <a:p>
            <a:pPr marL="457200" indent="-457200">
              <a:buFont typeface="Arial" panose="020B0604020202020204" pitchFamily="34" charset="0"/>
              <a:buChar char="•"/>
            </a:pPr>
            <a:r>
              <a:rPr lang="en-US" sz="3200">
                <a:latin typeface="Segoe UI Semilight" panose="020B0402040204020203" pitchFamily="34" charset="0"/>
                <a:cs typeface="Segoe UI Semilight" panose="020B0402040204020203" pitchFamily="34" charset="0"/>
              </a:rPr>
              <a:t>ASP.NET Core Scaffolding</a:t>
            </a:r>
          </a:p>
          <a:p>
            <a:pPr marL="457200" indent="-457200">
              <a:buFont typeface="Arial" panose="020B0604020202020204" pitchFamily="34" charset="0"/>
              <a:buChar char="•"/>
            </a:pPr>
            <a:r>
              <a:rPr lang="en-US" sz="3200">
                <a:latin typeface="Segoe UI Semilight" panose="020B0402040204020203" pitchFamily="34" charset="0"/>
                <a:cs typeface="Segoe UI Semilight" panose="020B0402040204020203" pitchFamily="34" charset="0"/>
              </a:rPr>
              <a:t>Worker Service Template, </a:t>
            </a:r>
          </a:p>
          <a:p>
            <a:pPr marL="457200" indent="-457200">
              <a:buFont typeface="Arial" panose="020B0604020202020204" pitchFamily="34" charset="0"/>
              <a:buChar char="•"/>
            </a:pPr>
            <a:r>
              <a:rPr lang="en-US" sz="3200">
                <a:latin typeface="Segoe UI Semilight" panose="020B0402040204020203" pitchFamily="34" charset="0"/>
                <a:cs typeface="Segoe UI Semilight" panose="020B0402040204020203" pitchFamily="34" charset="0"/>
              </a:rPr>
              <a:t>XAML Hot Reload for Xamarin</a:t>
            </a:r>
          </a:p>
        </p:txBody>
      </p:sp>
    </p:spTree>
    <p:extLst>
      <p:ext uri="{BB962C8B-B14F-4D97-AF65-F5344CB8AC3E}">
        <p14:creationId xmlns:p14="http://schemas.microsoft.com/office/powerpoint/2010/main" val="7995547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Template_V5" id="{9DB3D05F-6371-48EA-A8D2-A01CFEC5E5A8}" vid="{7E5F3317-8777-43BC-B5E4-569855CBE125}"/>
    </a:ext>
  </a:extLst>
</a:theme>
</file>

<file path=ppt/theme/theme3.xml><?xml version="1.0" encoding="utf-8"?>
<a:theme xmlns:a="http://schemas.openxmlformats.org/drawingml/2006/main" name="Dotnet_Template_Light">
  <a:themeElements>
    <a:clrScheme name="Dotnet">
      <a:dk1>
        <a:srgbClr val="000000"/>
      </a:dk1>
      <a:lt1>
        <a:srgbClr val="FFFFFF"/>
      </a:lt1>
      <a:dk2>
        <a:srgbClr val="32145A"/>
      </a:dk2>
      <a:lt2>
        <a:srgbClr val="F2F2F2"/>
      </a:lt2>
      <a:accent1>
        <a:srgbClr val="512BD4"/>
      </a:accent1>
      <a:accent2>
        <a:srgbClr val="0078D7"/>
      </a:accent2>
      <a:accent3>
        <a:srgbClr val="008272"/>
      </a:accent3>
      <a:accent4>
        <a:srgbClr val="EE8716"/>
      </a:accent4>
      <a:accent5>
        <a:srgbClr val="737373"/>
      </a:accent5>
      <a:accent6>
        <a:srgbClr val="505050"/>
      </a:accent6>
      <a:hlink>
        <a:srgbClr val="EE8716"/>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0</TotalTime>
  <Words>4625</Words>
  <Application>Microsoft Office PowerPoint</Application>
  <PresentationFormat>Widescreen</PresentationFormat>
  <Paragraphs>603</Paragraphs>
  <Slides>45</Slides>
  <Notes>40</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45</vt:i4>
      </vt:variant>
    </vt:vector>
  </HeadingPairs>
  <TitlesOfParts>
    <vt:vector size="56" baseType="lpstr">
      <vt:lpstr>Arial</vt:lpstr>
      <vt:lpstr>Calibri</vt:lpstr>
      <vt:lpstr>Calibri Light</vt:lpstr>
      <vt:lpstr>Segoe UI</vt:lpstr>
      <vt:lpstr>Segoe UI Light</vt:lpstr>
      <vt:lpstr>Segoe UI Semibold</vt:lpstr>
      <vt:lpstr>Segoe UI Semilight</vt:lpstr>
      <vt:lpstr>Wingdings</vt:lpstr>
      <vt:lpstr>Office Theme</vt:lpstr>
      <vt:lpstr>WHITE TEMPLATE</vt:lpstr>
      <vt:lpstr>Dotnet_Template_Light</vt:lpstr>
      <vt:lpstr>PowerPoint Presentation</vt:lpstr>
      <vt:lpstr>Increasingly complex developer landscape</vt:lpstr>
      <vt:lpstr>PowerPoint Presentation</vt:lpstr>
      <vt:lpstr>A powerful Mac IDE</vt:lpstr>
      <vt:lpstr>Make it yours</vt:lpstr>
      <vt:lpstr>PowerPoint Presentation</vt:lpstr>
      <vt:lpstr>PowerPoint Presentation</vt:lpstr>
      <vt:lpstr>PowerPoint Presentation</vt:lpstr>
      <vt:lpstr>PowerPoint Presentation</vt:lpstr>
      <vt:lpstr>PowerPoint Presentation</vt:lpstr>
      <vt:lpstr>PowerPoint Presentation</vt:lpstr>
      <vt:lpstr>Performance and Reliability Improvements</vt:lpstr>
      <vt:lpstr>Why Visual Studio for Mac?</vt:lpstr>
      <vt:lpstr>PowerPoint Presentation</vt:lpstr>
      <vt:lpstr>PowerPoint Presentation</vt:lpstr>
      <vt:lpstr>PowerPoint Presentation</vt:lpstr>
      <vt:lpstr>.NET ecosystem momentum  Transforming .NET from Closed Source &amp; Windows-only to Open Source &amp; Cross-platform</vt:lpstr>
      <vt:lpstr>www.dot.net/customers</vt:lpstr>
      <vt:lpstr>Stack Overflow migrates to .NET Core 3.0 for better performance, faster development, and containerization.</vt:lpstr>
      <vt:lpstr>PowerPoint Presentation</vt:lpstr>
      <vt:lpstr>Productive .NET developer experience</vt:lpstr>
      <vt:lpstr>Cross platform, native apps with Xamarin</vt:lpstr>
      <vt:lpstr>Game Development with Unity</vt:lpstr>
      <vt:lpstr>Next generation cloud development</vt:lpstr>
      <vt:lpstr>PowerPoint Presentation</vt:lpstr>
      <vt:lpstr>Microservices</vt:lpstr>
      <vt:lpstr>Microservices: for faster app development</vt:lpstr>
      <vt:lpstr>Azure Kubernetes Service (AKS)</vt:lpstr>
      <vt:lpstr>ASP.NET Core 3</vt:lpstr>
      <vt:lpstr>.NET Core 3 Microservices</vt:lpstr>
      <vt:lpstr>C#</vt:lpstr>
      <vt:lpstr>C# 8.0</vt:lpstr>
      <vt:lpstr>C# 8.0</vt:lpstr>
      <vt:lpstr>Mobile apps with Xamarin</vt:lpstr>
      <vt:lpstr>Xamarin</vt:lpstr>
      <vt:lpstr>Xamarin</vt:lpstr>
      <vt:lpstr>Web apps with Blazor</vt:lpstr>
      <vt:lpstr>ASP.NET Core 3 Blazor</vt:lpstr>
      <vt:lpstr>Blazor</vt:lpstr>
      <vt:lpstr>Machine Learning</vt:lpstr>
      <vt:lpstr>ML.NET</vt:lpstr>
      <vt:lpstr>PowerPoint Presentation</vt:lpstr>
      <vt:lpstr>ML.NET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Fresh Look at Visual Studio for Mac</dc:title>
  <dc:creator/>
  <cp:lastModifiedBy/>
  <cp:revision>1</cp:revision>
  <dcterms:created xsi:type="dcterms:W3CDTF">2020-03-07T00:22:41Z</dcterms:created>
  <dcterms:modified xsi:type="dcterms:W3CDTF">2020-03-07T00:23:55Z</dcterms:modified>
</cp:coreProperties>
</file>